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256" r:id="rId2"/>
    <p:sldId id="602" r:id="rId3"/>
    <p:sldId id="300" r:id="rId4"/>
    <p:sldId id="259" r:id="rId5"/>
    <p:sldId id="304" r:id="rId6"/>
    <p:sldId id="392" r:id="rId7"/>
    <p:sldId id="603" r:id="rId8"/>
    <p:sldId id="394" r:id="rId9"/>
    <p:sldId id="395" r:id="rId10"/>
    <p:sldId id="581" r:id="rId11"/>
    <p:sldId id="501" r:id="rId12"/>
    <p:sldId id="607" r:id="rId13"/>
    <p:sldId id="502" r:id="rId14"/>
    <p:sldId id="503" r:id="rId15"/>
    <p:sldId id="504" r:id="rId16"/>
    <p:sldId id="604" r:id="rId17"/>
    <p:sldId id="505" r:id="rId18"/>
    <p:sldId id="582" r:id="rId19"/>
    <p:sldId id="506" r:id="rId20"/>
    <p:sldId id="508" r:id="rId21"/>
    <p:sldId id="524" r:id="rId22"/>
    <p:sldId id="605" r:id="rId23"/>
    <p:sldId id="606" r:id="rId24"/>
    <p:sldId id="509" r:id="rId25"/>
    <p:sldId id="523" r:id="rId26"/>
    <p:sldId id="515" r:id="rId27"/>
    <p:sldId id="516" r:id="rId28"/>
    <p:sldId id="517" r:id="rId29"/>
    <p:sldId id="578" r:id="rId30"/>
    <p:sldId id="560" r:id="rId31"/>
    <p:sldId id="567" r:id="rId32"/>
  </p:sldIdLst>
  <p:sldSz cx="9144000" cy="6858000" type="screen4x3"/>
  <p:notesSz cx="6797675" cy="9926638"/>
  <p:defaultTextStyle>
    <a:defPPr>
      <a:defRPr lang="en-US"/>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p:restoredTop sz="94645"/>
  </p:normalViewPr>
  <p:slideViewPr>
    <p:cSldViewPr showGuides="1">
      <p:cViewPr varScale="1">
        <p:scale>
          <a:sx n="108" d="100"/>
          <a:sy n="108" d="100"/>
        </p:scale>
        <p:origin x="-16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BD1FB16-311D-4990-8EE5-07835A082A20}" type="datetimeFigureOut">
              <a:rPr lang="zh-CN" altLang="en-US" smtClean="0"/>
              <a:pPr/>
              <a:t>2017-12-13</a:t>
            </a:fld>
            <a:endParaRPr lang="zh-CN" altLang="en-US"/>
          </a:p>
        </p:txBody>
      </p:sp>
      <p:sp>
        <p:nvSpPr>
          <p:cNvPr id="4" name="页脚占位符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49D14D0-64A3-4BB5-A6A2-6446BAACBEB6}" type="slidenum">
              <a:rPr lang="zh-CN" altLang="en-US" smtClean="0"/>
              <a:pPr/>
              <a:t>‹#›</a:t>
            </a:fld>
            <a:endParaRPr lang="zh-CN" altLang="en-US"/>
          </a:p>
        </p:txBody>
      </p:sp>
    </p:spTree>
    <p:extLst>
      <p:ext uri="{BB962C8B-B14F-4D97-AF65-F5344CB8AC3E}">
        <p14:creationId xmlns:p14="http://schemas.microsoft.com/office/powerpoint/2010/main" val="1888891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36E555B-3476-4E38-AC00-D5A4E83D5B7B}" type="datetimeFigureOut">
              <a:rPr lang="zh-CN" altLang="en-US" smtClean="0"/>
              <a:pPr/>
              <a:t>2017-12-13</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AEFA5C1-4BD5-496D-A9C9-FA935934BC29}" type="slidenum">
              <a:rPr lang="zh-CN" altLang="en-US" smtClean="0"/>
              <a:pPr/>
              <a:t>‹#›</a:t>
            </a:fld>
            <a:endParaRPr lang="zh-CN" altLang="en-US"/>
          </a:p>
        </p:txBody>
      </p:sp>
    </p:spTree>
    <p:extLst>
      <p:ext uri="{BB962C8B-B14F-4D97-AF65-F5344CB8AC3E}">
        <p14:creationId xmlns:p14="http://schemas.microsoft.com/office/powerpoint/2010/main" val="2999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14</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15</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17</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18</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19</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20</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21</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24</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26</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27</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28</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29</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30</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31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AEFA5C1-4BD5-496D-A9C9-FA935934BC29}"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685800" y="3197225"/>
            <a:ext cx="77724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ctrTitle"/>
          </p:nvPr>
        </p:nvSpPr>
        <p:spPr>
          <a:xfrm>
            <a:off x="685800" y="1676401"/>
            <a:ext cx="7772400" cy="1538286"/>
          </a:xfrm>
        </p:spPr>
        <p:txBody>
          <a:bodyPr anchor="b"/>
          <a:lstStyle/>
          <a:p>
            <a:pPr fontAlgn="base"/>
            <a:r>
              <a:rPr lang="zh-CN" altLang="en-US" strike="noStrike" noProof="1" smtClean="0"/>
              <a:t>单击此处编辑母版标题样式</a:t>
            </a:r>
            <a:endParaRPr lang="en-US" strike="noStrike" noProof="1"/>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en-US" strike="noStrike" noProof="1"/>
          </a:p>
        </p:txBody>
      </p:sp>
      <p:sp>
        <p:nvSpPr>
          <p:cNvPr id="10" name="日期占位符 3"/>
          <p:cNvSpPr>
            <a:spLocks noGrp="1"/>
          </p:cNvSpPr>
          <p:nvPr>
            <p:ph type="dt" sz="half" idx="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457200" y="1411288"/>
            <a:ext cx="82296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10" name="日期占位符 3"/>
          <p:cNvSpPr>
            <a:spLocks noGrp="1"/>
          </p:cNvSpPr>
          <p:nvPr>
            <p:ph type="dt" sz="half" idx="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pPr fontAlgn="base"/>
            <a:r>
              <a:rPr lang="zh-CN" altLang="en-US" strike="noStrike" noProof="1" smtClean="0"/>
              <a:t>单击此处编辑母版标题样式</a:t>
            </a:r>
            <a:endParaRPr lang="en-US" strike="noStrike" noProof="1"/>
          </a:p>
        </p:txBody>
      </p:sp>
      <p:sp>
        <p:nvSpPr>
          <p:cNvPr id="3" name="竖排文字占位符 2"/>
          <p:cNvSpPr>
            <a:spLocks noGrp="1"/>
          </p:cNvSpPr>
          <p:nvPr>
            <p:ph type="body" orient="vert" idx="1"/>
          </p:nvPr>
        </p:nvSpPr>
        <p:spPr>
          <a:xfrm>
            <a:off x="457200" y="274638"/>
            <a:ext cx="6686568" cy="6011882"/>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ctr" eaLnBrk="1" fontAlgn="base" hangingPunct="1"/>
            <a:fld id="{9A0DB2DC-4C9A-4742-B13C-FB6460FD3503}" type="slidenum">
              <a:rPr lang="en-US" altLang="zh-CN" sz="1100" strike="noStrike" noProof="1" dirty="0">
                <a:solidFill>
                  <a:srgbClr val="636363"/>
                </a:solidFill>
                <a:latin typeface="Arial" panose="020B0604020202020204" pitchFamily="34" charset="0"/>
                <a:ea typeface="宋体" panose="02010600030101010101" pitchFamily="2" charset="-122"/>
                <a:cs typeface="+mn-ea"/>
              </a:rPr>
              <a:pPr lvl="0" algn="ctr" eaLnBrk="1" fontAlgn="base" hangingPunct="1"/>
              <a:t>‹#›</a:t>
            </a:fld>
            <a:endParaRPr lang="en-US" altLang="zh-CN" sz="1100" strike="noStrike" noProof="1">
              <a:solidFill>
                <a:srgbClr val="636363"/>
              </a:solidFill>
            </a:endParaRP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457200" y="1411288"/>
            <a:ext cx="82296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10" name="日期占位符 3"/>
          <p:cNvSpPr>
            <a:spLocks noGrp="1"/>
          </p:cNvSpPr>
          <p:nvPr>
            <p:ph type="dt" sz="half" idx="2"/>
          </p:nvPr>
        </p:nvSpPr>
        <p:spPr>
          <a:xfrm>
            <a:off x="73025"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5330825"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685800" y="3143250"/>
            <a:ext cx="77724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pPr fontAlgn="base"/>
            <a:r>
              <a:rPr lang="zh-CN" altLang="en-US" strike="noStrike" noProof="1" smtClean="0"/>
              <a:t>单击此处编辑母版标题样式</a:t>
            </a:r>
            <a:endParaRPr lang="en-US" strike="noStrike" noProof="1"/>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10" name="日期占位符 3"/>
          <p:cNvSpPr>
            <a:spLocks noGrp="1"/>
          </p:cNvSpPr>
          <p:nvPr>
            <p:ph type="dt" sz="half" idx="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457200" y="1411288"/>
            <a:ext cx="82296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10" name="日期占位符 4"/>
          <p:cNvSpPr>
            <a:spLocks noGrp="1"/>
          </p:cNvSpPr>
          <p:nvPr>
            <p:ph type="dt" sz="half" idx="1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5"/>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6"/>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457200" y="1411288"/>
            <a:ext cx="82296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10" name="日期占位符 6"/>
          <p:cNvSpPr>
            <a:spLocks noGrp="1"/>
          </p:cNvSpPr>
          <p:nvPr>
            <p:ph type="dt" sz="half" idx="1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7"/>
          <p:cNvSpPr>
            <a:spLocks noGrp="1"/>
          </p:cNvSpPr>
          <p:nvPr>
            <p:ph type="ftr" sz="quarter" idx="1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8"/>
          <p:cNvSpPr>
            <a:spLocks noGrp="1"/>
          </p:cNvSpPr>
          <p:nvPr>
            <p:ph type="sldNum" sz="quarter" idx="1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457200" y="1411288"/>
            <a:ext cx="82296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10" name="日期占位符 2"/>
          <p:cNvSpPr>
            <a:spLocks noGrp="1"/>
          </p:cNvSpPr>
          <p:nvPr>
            <p:ph type="dt" sz="half" idx="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3"/>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4"/>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日期占位符 1"/>
          <p:cNvSpPr>
            <a:spLocks noGrp="1"/>
          </p:cNvSpPr>
          <p:nvPr>
            <p:ph type="dt" sz="half" idx="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0" name="页脚占位符 2"/>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灯片编号占位符 3"/>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overrideClrMapping bg1="lt1" tx1="dk1" bg2="lt2" tx2="dk2" accent1="accent1" accent2="accent2" accent3="accent3" accent4="accent4" accent5="accent5" accent6="accent6" hlink="hlink" folHlink="folHlink"/>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2786063" y="1054100"/>
            <a:ext cx="5903913"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pPr fontAlgn="base"/>
            <a:r>
              <a:rPr lang="zh-CN" altLang="en-US" strike="noStrike" noProof="1" smtClean="0"/>
              <a:t>单击此处编辑母版标题样式</a:t>
            </a:r>
            <a:endParaRPr lang="en-US" strike="noStrike" noProof="1"/>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10" name="日期占位符 4"/>
          <p:cNvSpPr>
            <a:spLocks noGrp="1"/>
          </p:cNvSpPr>
          <p:nvPr>
            <p:ph type="dt" sz="half" idx="1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页脚占位符 5"/>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2" name="灯片编号占位符 6"/>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lstStyle>
            <a:lvl1pPr algn="l">
              <a:defRPr sz="2400" b="0"/>
            </a:lvl1pPr>
          </a:lstStyle>
          <a:p>
            <a:pPr fontAlgn="base"/>
            <a:r>
              <a:rPr lang="zh-CN" altLang="en-US" strike="noStrike" noProof="1" smtClean="0"/>
              <a:t>单击此处编辑母版标题样式</a:t>
            </a:r>
            <a:endParaRPr lang="en-US" strike="noStrike" noProof="1"/>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spcBef>
                <a:spcPct val="20000"/>
              </a:spcBef>
              <a:spcAft>
                <a:spcPct val="0"/>
              </a:spcAft>
              <a:buClr>
                <a:schemeClr val="tx2"/>
              </a:buClr>
              <a:buSzPct val="50000"/>
              <a:buFont typeface="Wingdings 2"/>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US" strike="noStrike" noProof="1"/>
          </a:p>
        </p:txBody>
      </p:sp>
      <p:sp>
        <p:nvSpPr>
          <p:cNvPr id="9" name="日期占位符 4"/>
          <p:cNvSpPr>
            <a:spLocks noGrp="1"/>
          </p:cNvSpPr>
          <p:nvPr>
            <p:ph type="dt" sz="half" idx="12"/>
          </p:nvPr>
        </p:nvSpPr>
        <p:spPr>
          <a:xfrm>
            <a:off x="76200" y="6400800"/>
            <a:ext cx="3200400" cy="284163"/>
          </a:xfrm>
          <a:prstGeom prst="rect">
            <a:avLst/>
          </a:prstGeom>
        </p:spPr>
        <p:txBody>
          <a:bodyPr vert="horz" rtlCol="0" anchor="b"/>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0" name="页脚占位符 5"/>
          <p:cNvSpPr>
            <a:spLocks noGrp="1"/>
          </p:cNvSpPr>
          <p:nvPr>
            <p:ph type="ftr" sz="quarter" idx="3"/>
          </p:nvPr>
        </p:nvSpPr>
        <p:spPr>
          <a:xfrm>
            <a:off x="5334000" y="6400800"/>
            <a:ext cx="3733800" cy="284163"/>
          </a:xfrm>
          <a:prstGeom prst="rect">
            <a:avLst/>
          </a:prstGeom>
        </p:spPr>
        <p:txBody>
          <a:bodyPr vert="horz" rtlCol="0" anchor="ctr"/>
          <a:lstStyle>
            <a:lvl1pPr>
              <a:defRPr/>
            </a:lvl1pPr>
          </a:lstStyle>
          <a:p>
            <a:pPr marL="0" marR="0" indent="0" defTabSz="914400" rtl="0" fontAlgn="base">
              <a:spcBef>
                <a:spcPct val="0"/>
              </a:spcBef>
              <a:spcAft>
                <a:spcPct val="0"/>
              </a:spcAft>
              <a:buClrTx/>
              <a:buSzTx/>
              <a:buFontTx/>
              <a:buNone/>
              <a:defRPr/>
            </a:pPr>
            <a:endParaRPr kumimoji="0" lang="zh-CN" altLang="en-US" b="0" i="0" kern="1200" cap="none" spc="0" normalizeH="0" baseline="0" noProof="0">
              <a:latin typeface="Arial" panose="020B0604020202020204" pitchFamily="34" charset="0"/>
              <a:ea typeface="宋体" panose="02010600030101010101" pitchFamily="2" charset="-122"/>
              <a:cs typeface="+mn-cs"/>
            </a:endParaRPr>
          </a:p>
        </p:txBody>
      </p:sp>
      <p:sp>
        <p:nvSpPr>
          <p:cNvPr id="11" name="灯片编号占位符 6"/>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algn="ctr" eaLnBrk="1" fontAlgn="base" hangingPunct="1"/>
            <a:fld id="{9A0DB2DC-4C9A-4742-B13C-FB6460FD3503}" type="slidenum">
              <a:rPr lang="en-US" altLang="zh-CN" sz="1100" noProof="1" dirty="0">
                <a:solidFill>
                  <a:srgbClr val="636363"/>
                </a:solidFill>
                <a:latin typeface="Arial" panose="020B0604020202020204" pitchFamily="34" charset="0"/>
                <a:ea typeface="宋体" panose="02010600030101010101" pitchFamily="2" charset="-122"/>
                <a:cs typeface="+mn-ea"/>
              </a:rPr>
              <a:pPr algn="ctr" eaLnBrk="1" fontAlgn="base" hangingPunct="1"/>
              <a:t>‹#›</a:t>
            </a:fld>
            <a:endParaRPr lang="en-US" altLang="zh-CN" sz="1100" noProof="1">
              <a:solidFill>
                <a:srgbClr val="636363"/>
              </a:solidFill>
            </a:endParaRPr>
          </a:p>
        </p:txBody>
      </p:sp>
    </p:spTree>
  </p:cSld>
  <p:clrMapOvr>
    <a:overrideClrMapping bg1="lt1" tx1="dk1" bg2="lt2" tx2="dk2" accent1="accent1" accent2="accent2" accent3="accent3" accent4="accent4" accent5="accent5" accent6="accent6" hlink="hlink" folHlink="folHlink"/>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0" y="6678613"/>
            <a:ext cx="9144000" cy="179388"/>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
        <p:nvSpPr>
          <p:cNvPr id="1027"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8" name="文本占位符 2"/>
          <p:cNvSpPr>
            <a:spLocks noGrp="1"/>
          </p:cNvSpPr>
          <p:nvPr>
            <p:ph type="body"/>
          </p:nvPr>
        </p:nvSpPr>
        <p:spPr>
          <a:xfrm>
            <a:off x="457200" y="1600200"/>
            <a:ext cx="8229600" cy="4686300"/>
          </a:xfrm>
          <a:prstGeom prst="rect">
            <a:avLst/>
          </a:prstGeom>
          <a:noFill/>
          <a:ln w="9525">
            <a:noFill/>
          </a:ln>
        </p:spPr>
        <p:txBody>
          <a:bodyPr anchor="t"/>
          <a:lstStyle/>
          <a:p>
            <a:pPr lvl="0"/>
            <a:r>
              <a:rPr lang="zh-CN" altLang="en-US" dirty="0"/>
              <a:t>单击此处编辑母版文本样式</a:t>
            </a:r>
          </a:p>
          <a:p>
            <a:pPr lvl="1" indent="-285750"/>
            <a:r>
              <a:rPr lang="zh-CN" altLang="en-US" dirty="0"/>
              <a:t>第二级</a:t>
            </a:r>
          </a:p>
          <a:p>
            <a:pPr lvl="2" indent="-228600"/>
            <a:r>
              <a:rPr lang="zh-CN" altLang="en-US" dirty="0"/>
              <a:t>第三级</a:t>
            </a:r>
          </a:p>
          <a:p>
            <a:pPr lvl="3" indent="-228600"/>
            <a:r>
              <a:rPr lang="zh-CN" altLang="en-US" dirty="0"/>
              <a:t>第四级</a:t>
            </a:r>
          </a:p>
          <a:p>
            <a:pPr lvl="4" indent="-228600"/>
            <a:r>
              <a:rPr lang="zh-CN" altLang="en-US" dirty="0"/>
              <a:t>第五级</a:t>
            </a:r>
          </a:p>
        </p:txBody>
      </p:sp>
      <p:sp>
        <p:nvSpPr>
          <p:cNvPr id="4" name="日期占位符 3"/>
          <p:cNvSpPr>
            <a:spLocks noGrp="1"/>
          </p:cNvSpPr>
          <p:nvPr>
            <p:ph type="dt" sz="half" idx="2"/>
          </p:nvPr>
        </p:nvSpPr>
        <p:spPr>
          <a:xfrm>
            <a:off x="76200" y="6400800"/>
            <a:ext cx="3200400" cy="284163"/>
          </a:xfrm>
          <a:prstGeom prst="rect">
            <a:avLst/>
          </a:prstGeom>
        </p:spPr>
        <p:txBody>
          <a:bodyPr vert="horz" rtlCol="0" anchor="b"/>
          <a:lstStyle>
            <a:lvl1pPr algn="l" eaLnBrk="1" latinLnBrk="0" hangingPunct="1">
              <a:defRPr kumimoji="0" sz="1100">
                <a:solidFill>
                  <a:schemeClr val="tx2">
                    <a:lumMod val="75000"/>
                    <a:lumOff val="25000"/>
                  </a:schemeClr>
                </a:solidFill>
                <a:latin typeface="Arial" panose="020B0604020202020204" pitchFamily="34" charset="0"/>
              </a:defRPr>
            </a:lvl1pPr>
          </a:lstStyle>
          <a:p>
            <a:pPr marL="0" marR="0" lvl="0" indent="0" algn="l" defTabSz="914400" rtl="0" eaLnBrk="1" fontAlgn="base" latinLnBrk="0" hangingPunct="1">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5334000" y="6400800"/>
            <a:ext cx="3733800" cy="284163"/>
          </a:xfrm>
          <a:prstGeom prst="rect">
            <a:avLst/>
          </a:prstGeom>
        </p:spPr>
        <p:txBody>
          <a:bodyPr vert="horz" rtlCol="0" anchor="ctr"/>
          <a:lstStyle>
            <a:lvl1pPr algn="r" eaLnBrk="1" latinLnBrk="0" hangingPunct="1">
              <a:defRPr kumimoji="0" sz="1100">
                <a:solidFill>
                  <a:schemeClr val="tx2">
                    <a:lumMod val="75000"/>
                    <a:lumOff val="25000"/>
                  </a:schemeClr>
                </a:solidFill>
                <a:latin typeface="Arial" panose="020B0604020202020204" pitchFamily="34" charset="0"/>
              </a:defRPr>
            </a:lvl1pPr>
          </a:lstStyle>
          <a:p>
            <a:pPr marL="0" marR="0" lvl="0" indent="0" algn="r" defTabSz="914400" rtl="0" eaLnBrk="1" fontAlgn="base" latinLnBrk="0" hangingPunct="1">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4114800" y="6400800"/>
            <a:ext cx="914400" cy="284163"/>
          </a:xfrm>
          <a:prstGeom prst="rect">
            <a:avLst/>
          </a:prstGeom>
          <a:noFill/>
        </p:spPr>
        <p:txBody>
          <a:bodyPr vert="horz" lIns="45720" rIns="45720" rtlCol="0" anchor="ctr"/>
          <a:lstStyle/>
          <a:p>
            <a:pPr lvl="0" algn="ctr" eaLnBrk="1" fontAlgn="base" hangingPunct="1"/>
            <a:fld id="{9A0DB2DC-4C9A-4742-B13C-FB6460FD3503}" type="slidenum">
              <a:rPr lang="en-US" altLang="zh-CN" sz="1100" strike="noStrike" noProof="1" dirty="0">
                <a:solidFill>
                  <a:srgbClr val="636363"/>
                </a:solidFill>
                <a:latin typeface="Arial" panose="020B0604020202020204" pitchFamily="34" charset="0"/>
                <a:ea typeface="宋体" panose="02010600030101010101" pitchFamily="2" charset="-122"/>
                <a:cs typeface="+mn-ea"/>
              </a:rPr>
              <a:pPr lvl="0" algn="ctr" eaLnBrk="1" fontAlgn="base" hangingPunct="1"/>
              <a:t>‹#›</a:t>
            </a:fld>
            <a:endParaRPr lang="en-US" altLang="zh-CN" sz="1100" strike="noStrike" noProof="1">
              <a:solidFill>
                <a:srgbClr val="636363"/>
              </a:solidFill>
            </a:endParaRPr>
          </a:p>
        </p:txBody>
      </p:sp>
      <p:sp>
        <p:nvSpPr>
          <p:cNvPr id="8" name="矩形 7"/>
          <p:cNvSpPr/>
          <p:nvPr/>
        </p:nvSpPr>
        <p:spPr>
          <a:xfrm>
            <a:off x="0" y="0"/>
            <a:ext cx="9144000" cy="10795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lvl="0" algn="ctr" eaLnBrk="1" fontAlgn="base" hangingPunct="1"/>
            <a:endParaRPr lang="zh-CN" altLang="en-US" strike="noStrike" noProof="1">
              <a:solidFill>
                <a:srgbClr val="FFFFFF"/>
              </a:solidFill>
              <a:latin typeface="Franklin Gothic Book"/>
              <a:ea typeface="华文楷体"/>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newsflash/>
  </p:transition>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anose="020B0603020102020204" pitchFamily="34" charset="0"/>
        </a:defRPr>
      </a:lvl2pPr>
      <a:lvl3pPr algn="ctr" rtl="0" eaLnBrk="0" fontAlgn="base" hangingPunct="0">
        <a:spcBef>
          <a:spcPct val="0"/>
        </a:spcBef>
        <a:spcAft>
          <a:spcPct val="0"/>
        </a:spcAft>
        <a:defRPr sz="4400">
          <a:solidFill>
            <a:schemeClr val="tx2"/>
          </a:solidFill>
          <a:latin typeface="Franklin Gothic Medium" panose="020B0603020102020204" pitchFamily="34" charset="0"/>
        </a:defRPr>
      </a:lvl3pPr>
      <a:lvl4pPr algn="ctr" rtl="0" eaLnBrk="0" fontAlgn="base" hangingPunct="0">
        <a:spcBef>
          <a:spcPct val="0"/>
        </a:spcBef>
        <a:spcAft>
          <a:spcPct val="0"/>
        </a:spcAft>
        <a:defRPr sz="4400">
          <a:solidFill>
            <a:schemeClr val="tx2"/>
          </a:solidFill>
          <a:latin typeface="Franklin Gothic Medium" panose="020B0603020102020204" pitchFamily="34" charset="0"/>
        </a:defRPr>
      </a:lvl4pPr>
      <a:lvl5pPr algn="ctr" rtl="0" eaLnBrk="0" fontAlgn="base" hangingPunct="0">
        <a:spcBef>
          <a:spcPct val="0"/>
        </a:spcBef>
        <a:spcAft>
          <a:spcPct val="0"/>
        </a:spcAft>
        <a:defRPr sz="4400">
          <a:solidFill>
            <a:schemeClr val="tx2"/>
          </a:solidFill>
          <a:latin typeface="Franklin Gothic Medium" panose="020B0603020102020204" pitchFamily="34" charset="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a:buChar char="ß"/>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2"/>
        <a:buChar char="Þ"/>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50000"/>
        <a:buFont typeface="Wingdings 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50000"/>
        <a:buFont typeface="Wingdings 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
          <p:cNvSpPr>
            <a:spLocks noGrp="1"/>
          </p:cNvSpPr>
          <p:nvPr>
            <p:ph type="ctrTitle"/>
          </p:nvPr>
        </p:nvSpPr>
        <p:spPr>
          <a:xfrm>
            <a:off x="593090" y="1402715"/>
            <a:ext cx="7772400" cy="860425"/>
          </a:xfrm>
        </p:spPr>
        <p:txBody>
          <a:bodyPr wrap="square" lIns="91440" tIns="45720" rIns="91440" bIns="45720" anchor="b"/>
          <a:lstStyle/>
          <a:p>
            <a:pPr eaLnBrk="1" hangingPunct="1"/>
            <a:r>
              <a:rPr lang="zh-CN" altLang="en-US" sz="3600" kern="1200" dirty="0">
                <a:solidFill>
                  <a:srgbClr val="7030A0"/>
                </a:solidFill>
                <a:ea typeface="黑体" panose="02010609060101010101" pitchFamily="49" charset="-122"/>
              </a:rPr>
              <a:t>广东省综合评标评审专家库</a:t>
            </a:r>
            <a:br>
              <a:rPr lang="zh-CN" altLang="en-US" sz="3600" kern="1200" dirty="0">
                <a:solidFill>
                  <a:srgbClr val="7030A0"/>
                </a:solidFill>
                <a:ea typeface="黑体" panose="02010609060101010101" pitchFamily="49" charset="-122"/>
              </a:rPr>
            </a:br>
            <a:r>
              <a:rPr lang="zh-CN" altLang="en-US" sz="3600" kern="1200" dirty="0">
                <a:solidFill>
                  <a:srgbClr val="7030A0"/>
                </a:solidFill>
                <a:ea typeface="黑体" panose="02010609060101010101" pitchFamily="49" charset="-122"/>
              </a:rPr>
              <a:t>和评标评审专家管理相关办法</a:t>
            </a:r>
          </a:p>
        </p:txBody>
      </p:sp>
      <p:sp>
        <p:nvSpPr>
          <p:cNvPr id="2051" name="副标题 2"/>
          <p:cNvSpPr>
            <a:spLocks noGrp="1"/>
          </p:cNvSpPr>
          <p:nvPr>
            <p:ph type="subTitle" idx="1"/>
          </p:nvPr>
        </p:nvSpPr>
        <p:spPr>
          <a:xfrm>
            <a:off x="1371600" y="4267200"/>
            <a:ext cx="7292975" cy="931863"/>
          </a:xfrm>
          <a:ln>
            <a:miter/>
          </a:ln>
        </p:spPr>
        <p:txBody>
          <a:bodyPr vert="horz" wrap="square" lIns="91440" tIns="45720" rIns="91440" bIns="45720" numCol="1" rtlCol="0" anchor="t" anchorCtr="0" compatLnSpc="1"/>
          <a:lstStyle/>
          <a:p>
            <a:pPr marL="0" lvl="0" indent="0" algn="ctr" defTabSz="914400" eaLnBrk="1" fontAlgn="base" latinLnBrk="0" hangingPunct="1">
              <a:spcAft>
                <a:spcPct val="0"/>
              </a:spcAft>
              <a:buNone/>
            </a:pPr>
            <a:r>
              <a:rPr lang="en-US" altLang="zh-CN" sz="1700" u="none" baseline="0" dirty="0">
                <a:solidFill>
                  <a:srgbClr val="898989"/>
                </a:solidFill>
                <a:latin typeface="方正楷体简体" charset="-122"/>
                <a:ea typeface="方正楷体简体" charset="-122"/>
              </a:rPr>
              <a:t>                  </a:t>
            </a:r>
            <a:r>
              <a:rPr lang="zh-CN" altLang="en-US" sz="1700" b="1" u="none" baseline="0" dirty="0">
                <a:latin typeface="宋体" panose="02010600030101010101" pitchFamily="2" charset="-122"/>
                <a:ea typeface="宋体" panose="02010600030101010101" pitchFamily="2" charset="-122"/>
              </a:rPr>
              <a:t>省公共资源交易中心综合部  赵丛云</a:t>
            </a:r>
          </a:p>
          <a:p>
            <a:pPr marL="0" lvl="0" indent="0" algn="ctr" defTabSz="914400" eaLnBrk="1" fontAlgn="base" latinLnBrk="0" hangingPunct="1">
              <a:spcAft>
                <a:spcPct val="0"/>
              </a:spcAft>
              <a:buNone/>
            </a:pPr>
            <a:r>
              <a:rPr lang="zh-CN" altLang="en-US" sz="1700" b="1" u="none" baseline="0" dirty="0">
                <a:latin typeface="宋体" panose="02010600030101010101" pitchFamily="2" charset="-122"/>
                <a:ea typeface="宋体" panose="02010600030101010101" pitchFamily="2" charset="-122"/>
              </a:rPr>
              <a:t>      </a:t>
            </a:r>
            <a:r>
              <a:rPr lang="zh-CN" altLang="en-US" sz="1700" b="1" u="none" baseline="0" dirty="0" smtClean="0">
                <a:latin typeface="宋体" panose="02010600030101010101" pitchFamily="2" charset="-122"/>
                <a:ea typeface="宋体" panose="02010600030101010101" pitchFamily="2" charset="-122"/>
              </a:rPr>
              <a:t>        电话</a:t>
            </a:r>
            <a:r>
              <a:rPr lang="zh-CN" altLang="en-US" sz="1700" b="1" u="none" baseline="0" dirty="0">
                <a:latin typeface="宋体" panose="02010600030101010101" pitchFamily="2" charset="-122"/>
                <a:ea typeface="宋体" panose="02010600030101010101" pitchFamily="2" charset="-122"/>
              </a:rPr>
              <a:t>：</a:t>
            </a:r>
            <a:r>
              <a:rPr lang="en-US" altLang="zh-CN" sz="1700" b="1" u="none" baseline="0" dirty="0" smtClean="0">
                <a:latin typeface="宋体" panose="02010600030101010101" pitchFamily="2" charset="-122"/>
                <a:ea typeface="宋体" panose="02010600030101010101" pitchFamily="2" charset="-122"/>
              </a:rPr>
              <a:t>020-62791823</a:t>
            </a:r>
            <a:endParaRPr lang="en-US" altLang="zh-CN" sz="1700" b="1" u="none" baseline="0" dirty="0">
              <a:latin typeface="宋体" panose="02010600030101010101" pitchFamily="2" charset="-122"/>
              <a:ea typeface="宋体" panose="02010600030101010101" pitchFamily="2" charset="-122"/>
            </a:endParaRPr>
          </a:p>
          <a:p>
            <a:pPr marL="0" lvl="0" indent="0" algn="ctr" defTabSz="914400" eaLnBrk="1" fontAlgn="base" latinLnBrk="0" hangingPunct="1">
              <a:spcAft>
                <a:spcPct val="0"/>
              </a:spcAft>
              <a:buNone/>
            </a:pPr>
            <a:r>
              <a:rPr lang="zh-CN" altLang="en-US" sz="1700" b="1" u="none" baseline="0" dirty="0">
                <a:latin typeface="宋体" panose="02010600030101010101" pitchFamily="2" charset="-122"/>
                <a:ea typeface="宋体" panose="02010600030101010101" pitchFamily="2" charset="-122"/>
              </a:rPr>
              <a:t>                       电子邮件：</a:t>
            </a:r>
            <a:r>
              <a:rPr lang="en-US" altLang="zh-CN" sz="1700" b="1" u="none" baseline="0" dirty="0">
                <a:latin typeface="宋体" panose="02010600030101010101" pitchFamily="2" charset="-122"/>
                <a:ea typeface="宋体" panose="02010600030101010101" pitchFamily="2" charset="-122"/>
              </a:rPr>
              <a:t>1007979123@qq.com</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714" y="228684"/>
            <a:ext cx="8762770" cy="6019642"/>
          </a:xfrm>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内容占位符 2"/>
          <p:cNvSpPr>
            <a:spLocks noGrp="1"/>
          </p:cNvSpPr>
          <p:nvPr>
            <p:ph idx="1"/>
          </p:nvPr>
        </p:nvSpPr>
        <p:spPr/>
        <p:txBody>
          <a:bodyPr wrap="square" lIns="91440" tIns="45720" rIns="91440" bIns="45720" anchor="t"/>
          <a:lstStyle/>
          <a:p>
            <a:pPr>
              <a:lnSpc>
                <a:spcPct val="70000"/>
              </a:lnSpc>
              <a:buNone/>
            </a:pPr>
            <a:r>
              <a:rPr lang="zh-CN" altLang="en-US" dirty="0">
                <a:latin typeface="方正黑体简体" charset="-122"/>
                <a:ea typeface="方正黑体简体" charset="-122"/>
              </a:rPr>
              <a:t> </a:t>
            </a:r>
          </a:p>
          <a:p>
            <a:pPr>
              <a:lnSpc>
                <a:spcPct val="70000"/>
              </a:lnSpc>
              <a:buNone/>
            </a:pPr>
            <a:r>
              <a:rPr lang="zh-CN" altLang="en-US" dirty="0">
                <a:latin typeface="方正黑体简体" charset="-122"/>
                <a:ea typeface="方正黑体简体" charset="-122"/>
              </a:rPr>
              <a:t>  </a:t>
            </a:r>
          </a:p>
          <a:p>
            <a:pPr>
              <a:lnSpc>
                <a:spcPct val="70000"/>
              </a:lnSpc>
              <a:buNone/>
            </a:pPr>
            <a:endParaRPr lang="zh-CN" altLang="en-US" dirty="0">
              <a:latin typeface="方正黑体简体" charset="-122"/>
              <a:ea typeface="方正黑体简体" charset="-122"/>
            </a:endParaRPr>
          </a:p>
          <a:p>
            <a:pPr algn="ctr">
              <a:lnSpc>
                <a:spcPct val="70000"/>
              </a:lnSpc>
              <a:buNone/>
            </a:pPr>
            <a:r>
              <a:rPr lang="zh-CN" altLang="en-US" dirty="0">
                <a:latin typeface="方正黑体简体" charset="-122"/>
                <a:ea typeface="方正黑体简体" charset="-122"/>
              </a:rPr>
              <a:t> </a:t>
            </a:r>
            <a:r>
              <a:rPr lang="zh-CN" altLang="en-US" sz="4800" dirty="0">
                <a:latin typeface="楷体" panose="02010609060101010101" charset="-122"/>
                <a:ea typeface="楷体" panose="02010609060101010101" charset="-122"/>
                <a:sym typeface="+mn-ea"/>
              </a:rPr>
              <a:t>省综合评标评审专家库</a:t>
            </a:r>
          </a:p>
          <a:p>
            <a:pPr algn="ctr">
              <a:lnSpc>
                <a:spcPct val="70000"/>
              </a:lnSpc>
              <a:buNone/>
            </a:pPr>
            <a:r>
              <a:rPr lang="zh-CN" altLang="en-US" sz="4800" dirty="0">
                <a:latin typeface="楷体" panose="02010609060101010101" charset="-122"/>
                <a:ea typeface="楷体" panose="02010609060101010101" charset="-122"/>
                <a:sym typeface="+mn-ea"/>
              </a:rPr>
              <a:t>有关管理办法简介</a:t>
            </a:r>
            <a:endParaRPr lang="zh-CN" altLang="en-US" sz="4800" dirty="0">
              <a:latin typeface="方正楷体简体" charset="-122"/>
              <a:ea typeface="方正楷体简体" charset="-122"/>
            </a:endParaRPr>
          </a:p>
          <a:p>
            <a:pPr>
              <a:lnSpc>
                <a:spcPct val="70000"/>
              </a:lnSpc>
              <a:buNone/>
            </a:pPr>
            <a:endParaRPr lang="zh-CN" altLang="en-US" dirty="0">
              <a:latin typeface="方正楷体简体" charset="-122"/>
              <a:ea typeface="方正楷体简体" charset="-122"/>
            </a:endParaRPr>
          </a:p>
          <a:p>
            <a:pPr>
              <a:lnSpc>
                <a:spcPct val="70000"/>
              </a:lnSpc>
              <a:buNone/>
            </a:pPr>
            <a:endParaRPr lang="zh-CN" altLang="en-US" dirty="0">
              <a:latin typeface="方正楷体简体" charset="-122"/>
              <a:ea typeface="方正楷体简体" charset="-122"/>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308" y="152486"/>
            <a:ext cx="8229600" cy="1143000"/>
          </a:xfrm>
        </p:spPr>
        <p:txBody>
          <a:bodyPr/>
          <a:lstStyle/>
          <a:p>
            <a:pPr algn="l"/>
            <a:r>
              <a:rPr lang="zh-CN" altLang="en-US" sz="2800" noProof="1">
                <a:solidFill>
                  <a:srgbClr val="0070C0"/>
                </a:solidFill>
                <a:ea typeface="宋体" panose="02010600030101010101" pitchFamily="2" charset="-122"/>
                <a:sym typeface="+mn-ea"/>
              </a:rPr>
              <a:t>专家库和专家管理</a:t>
            </a:r>
            <a:r>
              <a:rPr lang="zh-CN" altLang="en-US" sz="2800" noProof="1">
                <a:ea typeface="宋体" panose="02010600030101010101" pitchFamily="2" charset="-122"/>
                <a:sym typeface="+mn-ea"/>
              </a:rPr>
              <a:t> </a:t>
            </a:r>
            <a:endParaRPr lang="zh-CN" altLang="en-US" sz="2800" dirty="0"/>
          </a:p>
        </p:txBody>
      </p:sp>
      <p:sp>
        <p:nvSpPr>
          <p:cNvPr id="3" name="内容占位符 2"/>
          <p:cNvSpPr>
            <a:spLocks noGrp="1"/>
          </p:cNvSpPr>
          <p:nvPr>
            <p:ph idx="1"/>
          </p:nvPr>
        </p:nvSpPr>
        <p:spPr>
          <a:xfrm>
            <a:off x="457308" y="990664"/>
            <a:ext cx="8229600" cy="4686300"/>
          </a:xfrm>
        </p:spPr>
        <p:txBody>
          <a:bodyPr/>
          <a:lstStyle/>
          <a:p>
            <a:pPr eaLnBrk="1" hangingPunct="1">
              <a:buNone/>
            </a:pPr>
            <a:r>
              <a:rPr lang="zh-CN" altLang="en-US" sz="2000" b="1" dirty="0">
                <a:latin typeface="方正楷体简体" charset="-122"/>
                <a:ea typeface="方正楷体简体" charset="-122"/>
              </a:rPr>
              <a:t>国家：</a:t>
            </a:r>
          </a:p>
          <a:p>
            <a:pPr eaLnBrk="1" hangingPunct="1">
              <a:buNone/>
            </a:pPr>
            <a:r>
              <a:rPr lang="zh-CN" altLang="en-US" sz="2000" dirty="0">
                <a:latin typeface="宋体" panose="02010600030101010101" pitchFamily="2" charset="-122"/>
                <a:ea typeface="宋体" panose="02010600030101010101" pitchFamily="2" charset="-122"/>
              </a:rPr>
              <a:t> 《评标专家和评标专家库管理暂行办法》（国家计委令第</a:t>
            </a:r>
            <a:r>
              <a:rPr lang="en-US" altLang="zh-CN" sz="2000" dirty="0">
                <a:latin typeface="宋体" panose="02010600030101010101" pitchFamily="2" charset="-122"/>
                <a:ea typeface="宋体" panose="02010600030101010101" pitchFamily="2" charset="-122"/>
              </a:rPr>
              <a:t>29</a:t>
            </a:r>
            <a:r>
              <a:rPr lang="zh-CN" altLang="en-US" sz="2000" dirty="0">
                <a:latin typeface="宋体" panose="02010600030101010101" pitchFamily="2" charset="-122"/>
                <a:ea typeface="宋体" panose="02010600030101010101" pitchFamily="2" charset="-122"/>
              </a:rPr>
              <a:t>号）</a:t>
            </a:r>
          </a:p>
          <a:p>
            <a:pPr eaLnBrk="1" hangingPunct="1">
              <a:buNone/>
            </a:pPr>
            <a:r>
              <a:rPr lang="zh-CN" altLang="en-US" sz="2000" dirty="0">
                <a:latin typeface="宋体" panose="02010600030101010101" pitchFamily="2" charset="-122"/>
                <a:ea typeface="宋体" panose="02010600030101010101" pitchFamily="2" charset="-122"/>
              </a:rPr>
              <a:t> 《评标委员会和评标方法暂行规定》（国家发改委等七部委令第</a:t>
            </a:r>
            <a:r>
              <a:rPr lang="en-US" altLang="zh-CN" sz="2000" dirty="0">
                <a:latin typeface="宋体" panose="02010600030101010101" pitchFamily="2" charset="-122"/>
                <a:ea typeface="宋体" panose="02010600030101010101" pitchFamily="2" charset="-122"/>
              </a:rPr>
              <a:t>27</a:t>
            </a:r>
            <a:r>
              <a:rPr lang="zh-CN" altLang="en-US" sz="2000" dirty="0">
                <a:latin typeface="宋体" panose="02010600030101010101" pitchFamily="2" charset="-122"/>
                <a:ea typeface="宋体" panose="02010600030101010101" pitchFamily="2" charset="-122"/>
              </a:rPr>
              <a:t>号）</a:t>
            </a:r>
          </a:p>
          <a:p>
            <a:pPr eaLnBrk="1" hangingPunct="1">
              <a:buNone/>
            </a:pPr>
            <a:r>
              <a:rPr lang="zh-CN" altLang="en-US" sz="2000" b="1" dirty="0">
                <a:latin typeface="方正楷体简体" charset="-122"/>
                <a:ea typeface="方正楷体简体" charset="-122"/>
              </a:rPr>
              <a:t>  本省：</a:t>
            </a:r>
            <a:r>
              <a:rPr lang="en-US" altLang="zh-CN" sz="2000" b="1" dirty="0">
                <a:solidFill>
                  <a:srgbClr val="FF0000"/>
                </a:solidFill>
                <a:latin typeface="方正楷体简体" charset="-122"/>
                <a:ea typeface="方正楷体简体" charset="-122"/>
              </a:rPr>
              <a:t>1+3+2</a:t>
            </a:r>
            <a:endParaRPr lang="zh-CN" altLang="en-US" sz="2000" b="1" dirty="0">
              <a:solidFill>
                <a:srgbClr val="FF0000"/>
              </a:solidFill>
              <a:latin typeface="方正楷体简体" charset="-122"/>
              <a:ea typeface="方正楷体简体" charset="-122"/>
            </a:endParaRPr>
          </a:p>
          <a:p>
            <a:pPr eaLnBrk="1"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ea typeface="宋体" panose="02010600030101010101" pitchFamily="2" charset="-122"/>
                <a:sym typeface="华文楷体" charset="0"/>
              </a:rPr>
              <a:t>《广东省综合评标评审专家库和评标评审专家管理暂行办法》（</a:t>
            </a:r>
            <a:r>
              <a:rPr lang="zh-CN" altLang="en-US" sz="2000" dirty="0">
                <a:latin typeface="宋体" panose="02010600030101010101" pitchFamily="2" charset="-122"/>
                <a:ea typeface="宋体" panose="02010600030101010101" pitchFamily="2" charset="-122"/>
              </a:rPr>
              <a:t>粤府</a:t>
            </a:r>
            <a:r>
              <a:rPr lang="en-US" altLang="zh-CN" sz="2000" dirty="0">
                <a:latin typeface="宋体" panose="02010600030101010101" pitchFamily="2" charset="-122"/>
                <a:ea typeface="宋体" panose="02010600030101010101" pitchFamily="2" charset="-122"/>
              </a:rPr>
              <a:t>[2016]128</a:t>
            </a:r>
            <a:r>
              <a:rPr lang="zh-CN" altLang="en-US" sz="2000" dirty="0">
                <a:latin typeface="宋体" panose="02010600030101010101" pitchFamily="2" charset="-122"/>
                <a:ea typeface="宋体" panose="02010600030101010101" pitchFamily="2" charset="-122"/>
              </a:rPr>
              <a:t>号）    </a:t>
            </a:r>
          </a:p>
          <a:p>
            <a:pPr eaLnBrk="1"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latin typeface="宋体" panose="02010600030101010101" pitchFamily="2" charset="-122"/>
                <a:ea typeface="宋体" panose="02010600030101010101" pitchFamily="2" charset="-122"/>
              </a:rPr>
              <a:t>《广东省综合评标评审专家库</a:t>
            </a:r>
            <a:r>
              <a:rPr lang="zh-CN" altLang="en-US" sz="2000" u="sng" dirty="0">
                <a:latin typeface="宋体" panose="02010600030101010101" pitchFamily="2" charset="-122"/>
                <a:ea typeface="宋体" panose="02010600030101010101" pitchFamily="2" charset="-122"/>
              </a:rPr>
              <a:t>专家酬劳</a:t>
            </a:r>
            <a:r>
              <a:rPr lang="zh-CN" altLang="en-US" sz="2000" dirty="0">
                <a:latin typeface="宋体" panose="02010600030101010101" pitchFamily="2" charset="-122"/>
                <a:ea typeface="宋体" panose="02010600030101010101" pitchFamily="2" charset="-122"/>
              </a:rPr>
              <a:t>暂行标准》（粤发改公资办</a:t>
            </a:r>
            <a:r>
              <a:rPr lang="en-US" altLang="zh-CN" sz="2000" dirty="0">
                <a:latin typeface="宋体" panose="02010600030101010101" pitchFamily="2" charset="-122"/>
                <a:ea typeface="宋体" panose="02010600030101010101" pitchFamily="2" charset="-122"/>
              </a:rPr>
              <a:t>[2017]3</a:t>
            </a:r>
            <a:r>
              <a:rPr lang="zh-CN" altLang="en-US" sz="2000" dirty="0">
                <a:latin typeface="宋体" panose="02010600030101010101" pitchFamily="2" charset="-122"/>
                <a:ea typeface="宋体" panose="02010600030101010101" pitchFamily="2" charset="-122"/>
              </a:rPr>
              <a:t>号）</a:t>
            </a:r>
          </a:p>
          <a:p>
            <a:pPr eaLnBrk="1"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latin typeface="宋体" panose="02010600030101010101" pitchFamily="2" charset="-122"/>
                <a:ea typeface="宋体" panose="02010600030101010101" pitchFamily="2" charset="-122"/>
              </a:rPr>
              <a:t>《</a:t>
            </a:r>
            <a:r>
              <a:rPr lang="zh-CN" altLang="en-US" sz="2000" dirty="0">
                <a:latin typeface="宋体" panose="02010600030101010101" pitchFamily="2" charset="-122"/>
                <a:ea typeface="宋体" panose="02010600030101010101" pitchFamily="2" charset="-122"/>
                <a:sym typeface="Arial" panose="020B0604020202020204" pitchFamily="34" charset="0"/>
              </a:rPr>
              <a:t>广东省综合评标评审专家库</a:t>
            </a:r>
            <a:r>
              <a:rPr lang="zh-CN" altLang="en-US" sz="2000" u="sng" dirty="0">
                <a:latin typeface="宋体" panose="02010600030101010101" pitchFamily="2" charset="-122"/>
                <a:ea typeface="宋体" panose="02010600030101010101" pitchFamily="2" charset="-122"/>
                <a:sym typeface="Arial" panose="020B0604020202020204" pitchFamily="34" charset="0"/>
              </a:rPr>
              <a:t>专家考评</a:t>
            </a:r>
            <a:r>
              <a:rPr lang="zh-CN" altLang="en-US" sz="2000" dirty="0">
                <a:latin typeface="宋体" panose="02010600030101010101" pitchFamily="2" charset="-122"/>
                <a:ea typeface="宋体" panose="02010600030101010101" pitchFamily="2" charset="-122"/>
                <a:sym typeface="Arial" panose="020B0604020202020204" pitchFamily="34" charset="0"/>
              </a:rPr>
              <a:t>暂行办法</a:t>
            </a:r>
            <a:r>
              <a:rPr lang="zh-CN" altLang="en-US" sz="2000" dirty="0">
                <a:latin typeface="宋体" panose="02010600030101010101" pitchFamily="2" charset="-122"/>
                <a:ea typeface="宋体" panose="02010600030101010101" pitchFamily="2" charset="-122"/>
              </a:rPr>
              <a:t>》</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mn-ea"/>
              </a:rPr>
              <a:t>粤发改公资办</a:t>
            </a:r>
            <a:r>
              <a:rPr lang="en-US" altLang="zh-CN" sz="2000" dirty="0">
                <a:latin typeface="宋体" panose="02010600030101010101" pitchFamily="2" charset="-122"/>
                <a:ea typeface="宋体" panose="02010600030101010101" pitchFamily="2" charset="-122"/>
                <a:sym typeface="+mn-ea"/>
              </a:rPr>
              <a:t>[2017]5</a:t>
            </a:r>
            <a:r>
              <a:rPr lang="zh-CN" altLang="en-US" sz="2000" dirty="0">
                <a:latin typeface="宋体" panose="02010600030101010101" pitchFamily="2" charset="-122"/>
                <a:ea typeface="宋体" panose="02010600030101010101" pitchFamily="2" charset="-122"/>
                <a:sym typeface="+mn-ea"/>
              </a:rPr>
              <a:t>号</a:t>
            </a:r>
            <a:r>
              <a:rPr lang="zh-CN" altLang="en-US" sz="2000" dirty="0">
                <a:latin typeface="宋体" panose="02010600030101010101" pitchFamily="2" charset="-122"/>
                <a:ea typeface="宋体" panose="02010600030101010101" pitchFamily="2" charset="-122"/>
                <a:sym typeface="Arial" panose="020B0604020202020204" pitchFamily="34" charset="0"/>
              </a:rPr>
              <a:t>）</a:t>
            </a:r>
            <a:endParaRPr lang="zh-CN" altLang="en-US" sz="2000" dirty="0">
              <a:latin typeface="宋体" panose="02010600030101010101" pitchFamily="2" charset="-122"/>
              <a:ea typeface="宋体" panose="02010600030101010101" pitchFamily="2" charset="-122"/>
            </a:endParaRPr>
          </a:p>
          <a:p>
            <a:pPr eaLnBrk="1"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华文楷体" charset="0"/>
              </a:rPr>
              <a:t>广东省综合评标评审专家库</a:t>
            </a:r>
            <a:r>
              <a:rPr lang="zh-CN" altLang="en-US" sz="2000" u="sng" dirty="0">
                <a:latin typeface="宋体" panose="02010600030101010101" pitchFamily="2" charset="-122"/>
                <a:ea typeface="宋体" panose="02010600030101010101" pitchFamily="2" charset="-122"/>
                <a:sym typeface="华文楷体" charset="0"/>
              </a:rPr>
              <a:t>专家档案</a:t>
            </a:r>
            <a:r>
              <a:rPr lang="zh-CN" altLang="en-US" sz="2000" dirty="0">
                <a:latin typeface="宋体" panose="02010600030101010101" pitchFamily="2" charset="-122"/>
                <a:ea typeface="宋体" panose="02010600030101010101" pitchFamily="2" charset="-122"/>
                <a:sym typeface="华文楷体" charset="0"/>
              </a:rPr>
              <a:t>管理办法</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mn-ea"/>
              </a:rPr>
              <a:t>粤发改公资办</a:t>
            </a:r>
            <a:r>
              <a:rPr lang="en-US" altLang="zh-CN" sz="2000" dirty="0">
                <a:latin typeface="宋体" panose="02010600030101010101" pitchFamily="2" charset="-122"/>
                <a:ea typeface="宋体" panose="02010600030101010101" pitchFamily="2" charset="-122"/>
                <a:sym typeface="+mn-ea"/>
              </a:rPr>
              <a:t>[2017]103</a:t>
            </a:r>
            <a:r>
              <a:rPr lang="zh-CN" altLang="en-US" sz="2000" dirty="0">
                <a:latin typeface="宋体" panose="02010600030101010101" pitchFamily="2" charset="-122"/>
                <a:ea typeface="宋体" panose="02010600030101010101" pitchFamily="2" charset="-122"/>
                <a:sym typeface="+mn-ea"/>
              </a:rPr>
              <a:t>号</a:t>
            </a:r>
            <a:r>
              <a:rPr lang="zh-CN" altLang="en-US" sz="2000" dirty="0">
                <a:latin typeface="宋体" panose="02010600030101010101" pitchFamily="2" charset="-122"/>
                <a:ea typeface="宋体" panose="02010600030101010101" pitchFamily="2" charset="-122"/>
                <a:sym typeface="Arial" panose="020B0604020202020204" pitchFamily="34" charset="0"/>
              </a:rPr>
              <a:t>）</a:t>
            </a:r>
          </a:p>
          <a:p>
            <a:pPr eaLnBrk="1"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华文楷体" charset="0"/>
              </a:rPr>
              <a:t>广东省发展改革委关于</a:t>
            </a:r>
            <a:r>
              <a:rPr lang="zh-CN" altLang="en-US" sz="2000" u="sng" dirty="0">
                <a:latin typeface="宋体" panose="02010600030101010101" pitchFamily="2" charset="-122"/>
                <a:ea typeface="宋体" panose="02010600030101010101" pitchFamily="2" charset="-122"/>
                <a:sym typeface="华文楷体" charset="0"/>
              </a:rPr>
              <a:t>应急专家界定</a:t>
            </a:r>
            <a:r>
              <a:rPr lang="zh-CN" altLang="en-US" sz="2000" dirty="0">
                <a:latin typeface="宋体" panose="02010600030101010101" pitchFamily="2" charset="-122"/>
                <a:ea typeface="宋体" panose="02010600030101010101" pitchFamily="2" charset="-122"/>
                <a:sym typeface="华文楷体" charset="0"/>
              </a:rPr>
              <a:t>等有关事宜的复函</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mn-ea"/>
              </a:rPr>
              <a:t>粤发改公资办函</a:t>
            </a:r>
            <a:r>
              <a:rPr lang="en-US" altLang="zh-CN" sz="2000" dirty="0">
                <a:latin typeface="宋体" panose="02010600030101010101" pitchFamily="2" charset="-122"/>
                <a:ea typeface="宋体" panose="02010600030101010101" pitchFamily="2" charset="-122"/>
                <a:sym typeface="+mn-ea"/>
              </a:rPr>
              <a:t>[2017]17</a:t>
            </a:r>
            <a:r>
              <a:rPr lang="zh-CN" altLang="en-US" sz="2000" dirty="0">
                <a:latin typeface="宋体" panose="02010600030101010101" pitchFamily="2" charset="-122"/>
                <a:ea typeface="宋体" panose="02010600030101010101" pitchFamily="2" charset="-122"/>
                <a:sym typeface="+mn-ea"/>
              </a:rPr>
              <a:t>号</a:t>
            </a:r>
            <a:r>
              <a:rPr lang="zh-CN" altLang="en-US" sz="2000" dirty="0">
                <a:latin typeface="宋体" panose="02010600030101010101" pitchFamily="2" charset="-122"/>
                <a:ea typeface="宋体" panose="02010600030101010101" pitchFamily="2" charset="-122"/>
                <a:sym typeface="Arial" panose="020B0604020202020204" pitchFamily="34" charset="0"/>
              </a:rPr>
              <a:t>）</a:t>
            </a:r>
          </a:p>
          <a:p>
            <a:pPr eaLnBrk="1"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华文楷体" charset="0"/>
              </a:rPr>
              <a:t>广东省发展改革委关于</a:t>
            </a:r>
            <a:r>
              <a:rPr lang="en-US" altLang="zh-CN" sz="2000" dirty="0">
                <a:latin typeface="宋体" panose="02010600030101010101" pitchFamily="2" charset="-122"/>
                <a:ea typeface="宋体" panose="02010600030101010101" pitchFamily="2" charset="-122"/>
                <a:sym typeface="华文楷体" charset="0"/>
              </a:rPr>
              <a:t>&lt;</a:t>
            </a:r>
            <a:r>
              <a:rPr lang="zh-CN" altLang="zh-CN" sz="2000" dirty="0">
                <a:latin typeface="宋体" panose="02010600030101010101" pitchFamily="2" charset="-122"/>
                <a:ea typeface="宋体" panose="02010600030101010101" pitchFamily="2" charset="-122"/>
                <a:sym typeface="华文楷体" charset="0"/>
              </a:rPr>
              <a:t>广东省综合评标评审专家库</a:t>
            </a:r>
            <a:r>
              <a:rPr lang="zh-CN" altLang="zh-CN" sz="2000" u="sng" dirty="0">
                <a:latin typeface="宋体" panose="02010600030101010101" pitchFamily="2" charset="-122"/>
                <a:ea typeface="宋体" panose="02010600030101010101" pitchFamily="2" charset="-122"/>
                <a:sym typeface="华文楷体" charset="0"/>
              </a:rPr>
              <a:t>专家酬劳</a:t>
            </a:r>
            <a:r>
              <a:rPr lang="zh-CN" altLang="zh-CN" sz="2000" dirty="0">
                <a:latin typeface="宋体" panose="02010600030101010101" pitchFamily="2" charset="-122"/>
                <a:ea typeface="宋体" panose="02010600030101010101" pitchFamily="2" charset="-122"/>
                <a:sym typeface="华文楷体" charset="0"/>
              </a:rPr>
              <a:t>暂行标准</a:t>
            </a:r>
            <a:r>
              <a:rPr lang="en-US" altLang="zh-CN" sz="2000" dirty="0">
                <a:latin typeface="宋体" panose="02010600030101010101" pitchFamily="2" charset="-122"/>
                <a:ea typeface="宋体" panose="02010600030101010101" pitchFamily="2" charset="-122"/>
                <a:sym typeface="华文楷体" charset="0"/>
              </a:rPr>
              <a:t>&gt;</a:t>
            </a:r>
            <a:r>
              <a:rPr lang="zh-CN" altLang="en-US" sz="2000" dirty="0">
                <a:latin typeface="宋体" panose="02010600030101010101" pitchFamily="2" charset="-122"/>
                <a:ea typeface="宋体" panose="02010600030101010101" pitchFamily="2" charset="-122"/>
                <a:sym typeface="华文楷体" charset="0"/>
              </a:rPr>
              <a:t>贯彻实施的补充通知</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mn-ea"/>
              </a:rPr>
              <a:t>粤发改公资办</a:t>
            </a:r>
            <a:r>
              <a:rPr lang="en-US" altLang="zh-CN" sz="2000" dirty="0">
                <a:latin typeface="宋体" panose="02010600030101010101" pitchFamily="2" charset="-122"/>
                <a:ea typeface="宋体" panose="02010600030101010101" pitchFamily="2" charset="-122"/>
                <a:sym typeface="+mn-ea"/>
              </a:rPr>
              <a:t>[2017]14</a:t>
            </a:r>
            <a:r>
              <a:rPr lang="zh-CN" altLang="en-US" sz="2000" dirty="0">
                <a:latin typeface="宋体" panose="02010600030101010101" pitchFamily="2" charset="-122"/>
                <a:ea typeface="宋体" panose="02010600030101010101" pitchFamily="2" charset="-122"/>
                <a:sym typeface="+mn-ea"/>
              </a:rPr>
              <a:t>号</a:t>
            </a:r>
            <a:r>
              <a:rPr lang="zh-CN" altLang="en-US" sz="2000" dirty="0">
                <a:latin typeface="宋体" panose="02010600030101010101" pitchFamily="2" charset="-122"/>
                <a:ea typeface="宋体" panose="02010600030101010101" pitchFamily="2" charset="-122"/>
                <a:sym typeface="Arial" panose="020B0604020202020204" pitchFamily="34" charset="0"/>
              </a:rPr>
              <a:t>）</a:t>
            </a:r>
            <a:endParaRPr lang="zh-CN" altLang="en-US" sz="2000" dirty="0">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1064355561"/>
      </p:ext>
    </p:extLst>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3200" strike="noStrike" noProof="1">
                <a:ea typeface="宋体" panose="02010600030101010101" pitchFamily="2" charset="-122"/>
                <a:sym typeface="+mn-ea"/>
              </a:rPr>
              <a:t> </a:t>
            </a:r>
            <a:r>
              <a:rPr lang="zh-CN" altLang="en-US" sz="3200" strike="noStrike" noProof="1">
                <a:solidFill>
                  <a:srgbClr val="0070C0"/>
                </a:solidFill>
                <a:ea typeface="宋体" panose="02010600030101010101" pitchFamily="2" charset="-122"/>
                <a:sym typeface="+mn-ea"/>
              </a:rPr>
              <a:t>关于</a:t>
            </a:r>
            <a:r>
              <a:rPr lang="zh-CN" altLang="en-US" sz="3200" dirty="0">
                <a:solidFill>
                  <a:srgbClr val="0070C0"/>
                </a:solidFill>
                <a:latin typeface="宋体" panose="02010600030101010101" pitchFamily="2" charset="-122"/>
                <a:ea typeface="宋体" panose="02010600030101010101" pitchFamily="2" charset="-122"/>
                <a:sym typeface="+mn-ea"/>
              </a:rPr>
              <a:t>专家酬劳暂行标准</a:t>
            </a:r>
            <a:endParaRPr kumimoji="0" lang="zh-CN" altLang="en-US" sz="3200" b="0" i="0" u="none" strike="noStrike" kern="1200" cap="none" spc="0" normalizeH="0" baseline="0" noProof="0" dirty="0" smtClean="0">
              <a:ln>
                <a:noFill/>
              </a:ln>
              <a:solidFill>
                <a:srgbClr val="0070C0"/>
              </a:solidFill>
              <a:effectLst/>
              <a:uLnTx/>
              <a:uFillTx/>
              <a:latin typeface="宋体" panose="02010600030101010101" pitchFamily="2" charset="-122"/>
              <a:ea typeface="宋体" panose="02010600030101010101" pitchFamily="2" charset="-122"/>
              <a:cs typeface="+mj-cs"/>
              <a:sym typeface="+mn-ea"/>
            </a:endParaRPr>
          </a:p>
        </p:txBody>
      </p:sp>
      <p:sp>
        <p:nvSpPr>
          <p:cNvPr id="21506" name="内容占位符 2"/>
          <p:cNvSpPr>
            <a:spLocks noGrp="1"/>
          </p:cNvSpPr>
          <p:nvPr>
            <p:ph idx="1"/>
          </p:nvPr>
        </p:nvSpPr>
        <p:spPr/>
        <p:txBody>
          <a:bodyPr wrap="square" lIns="91440" tIns="45720" rIns="91440" bIns="45720" anchor="t"/>
          <a:lstStyle/>
          <a:p>
            <a:pPr eaLnBrk="1" hangingPunct="1">
              <a:buNone/>
            </a:pPr>
            <a:r>
              <a:rPr lang="en-US" altLang="zh-CN" sz="2000" dirty="0">
                <a:ea typeface="宋体" panose="02010600030101010101" pitchFamily="2" charset="-122"/>
              </a:rPr>
              <a:t>   </a:t>
            </a:r>
            <a:r>
              <a:rPr lang="en-US" altLang="zh-CN" sz="2000" dirty="0" smtClean="0">
                <a:ea typeface="宋体" panose="02010600030101010101" pitchFamily="2" charset="-122"/>
              </a:rPr>
              <a:t>   </a:t>
            </a:r>
            <a:r>
              <a:rPr lang="zh-CN" altLang="zh-CN" sz="2000" b="1" dirty="0" smtClean="0">
                <a:ea typeface="宋体" panose="02010600030101010101" pitchFamily="2" charset="-122"/>
              </a:rPr>
              <a:t>酬劳</a:t>
            </a:r>
            <a:r>
              <a:rPr lang="zh-CN" altLang="zh-CN" sz="2000" b="1" dirty="0">
                <a:ea typeface="宋体" panose="02010600030101010101" pitchFamily="2" charset="-122"/>
              </a:rPr>
              <a:t>构成：</a:t>
            </a:r>
            <a:r>
              <a:rPr lang="en-US" altLang="zh-CN" sz="2000" dirty="0">
                <a:ea typeface="宋体" panose="02010600030101010101" pitchFamily="2" charset="-122"/>
              </a:rPr>
              <a:t>评标评审费</a:t>
            </a:r>
            <a:r>
              <a:rPr lang="zh-CN" altLang="en-US" sz="2000" dirty="0">
                <a:ea typeface="宋体" panose="02010600030101010101" pitchFamily="2" charset="-122"/>
              </a:rPr>
              <a:t>和</a:t>
            </a:r>
            <a:r>
              <a:rPr lang="en-US" altLang="zh-CN" sz="2000" dirty="0">
                <a:ea typeface="宋体" panose="02010600030101010101" pitchFamily="2" charset="-122"/>
              </a:rPr>
              <a:t>+</a:t>
            </a:r>
            <a:r>
              <a:rPr lang="zh-CN" altLang="en-US" sz="2000" dirty="0">
                <a:ea typeface="宋体" panose="02010600030101010101" pitchFamily="2" charset="-122"/>
              </a:rPr>
              <a:t>其</a:t>
            </a:r>
            <a:r>
              <a:rPr lang="en-US" altLang="zh-CN" sz="2000" dirty="0">
                <a:ea typeface="宋体" panose="02010600030101010101" pitchFamily="2" charset="-122"/>
              </a:rPr>
              <a:t>他补助</a:t>
            </a:r>
            <a:r>
              <a:rPr lang="zh-CN" altLang="en-US" sz="2000" dirty="0">
                <a:ea typeface="宋体" panose="02010600030101010101" pitchFamily="2" charset="-122"/>
              </a:rPr>
              <a:t>（</a:t>
            </a:r>
            <a:r>
              <a:rPr lang="en-US" altLang="zh-CN" sz="2000" dirty="0">
                <a:ea typeface="宋体" panose="02010600030101010101" pitchFamily="2" charset="-122"/>
                <a:sym typeface="+mn-ea"/>
              </a:rPr>
              <a:t>第三条</a:t>
            </a:r>
            <a:r>
              <a:rPr lang="zh-CN" altLang="en-US" sz="2000" dirty="0">
                <a:ea typeface="宋体" panose="02010600030101010101" pitchFamily="2" charset="-122"/>
                <a:sym typeface="+mn-ea"/>
              </a:rPr>
              <a:t>）</a:t>
            </a:r>
          </a:p>
          <a:p>
            <a:pPr eaLnBrk="1" hangingPunct="1">
              <a:buNone/>
            </a:pPr>
            <a:r>
              <a:rPr lang="en-US" altLang="zh-CN" sz="2000" dirty="0">
                <a:ea typeface="宋体" panose="02010600030101010101" pitchFamily="2" charset="-122"/>
              </a:rPr>
              <a:t>   </a:t>
            </a:r>
            <a:r>
              <a:rPr lang="zh-CN" altLang="en-US" sz="2000" dirty="0">
                <a:ea typeface="宋体" panose="02010600030101010101" pitchFamily="2" charset="-122"/>
              </a:rPr>
              <a:t>（其他补助：误工补助、应急补助、交通补助和在途补助）</a:t>
            </a:r>
          </a:p>
          <a:p>
            <a:pPr eaLnBrk="1" hangingPunct="1">
              <a:buNone/>
            </a:pPr>
            <a:r>
              <a:rPr lang="zh-CN" altLang="en-US" sz="2400" dirty="0">
                <a:ea typeface="宋体" panose="02010600030101010101" pitchFamily="2" charset="-122"/>
              </a:rPr>
              <a:t>  </a:t>
            </a:r>
          </a:p>
          <a:p>
            <a:pPr eaLnBrk="1" hangingPunct="1">
              <a:buNone/>
            </a:pPr>
            <a:r>
              <a:rPr lang="zh-CN" altLang="en-US" sz="2400" dirty="0">
                <a:ea typeface="宋体" panose="02010600030101010101" pitchFamily="2" charset="-122"/>
              </a:rPr>
              <a:t>  </a:t>
            </a:r>
            <a:r>
              <a:rPr lang="zh-CN" altLang="en-US" sz="2400" dirty="0" smtClean="0">
                <a:ea typeface="宋体" panose="02010600030101010101" pitchFamily="2" charset="-122"/>
              </a:rPr>
              <a:t>   </a:t>
            </a:r>
            <a:r>
              <a:rPr lang="zh-CN" altLang="en-US" sz="2000" b="1" dirty="0" smtClean="0">
                <a:latin typeface="方正楷体简体" charset="-122"/>
                <a:ea typeface="方正楷体简体" charset="-122"/>
                <a:sym typeface="+mn-ea"/>
              </a:rPr>
              <a:t>评标</a:t>
            </a:r>
            <a:r>
              <a:rPr lang="zh-CN" altLang="en-US" sz="2000" b="1" dirty="0">
                <a:latin typeface="方正楷体简体" charset="-122"/>
                <a:ea typeface="方正楷体简体" charset="-122"/>
                <a:sym typeface="+mn-ea"/>
              </a:rPr>
              <a:t>评审时间</a:t>
            </a:r>
            <a:r>
              <a:rPr lang="en-US" altLang="zh-CN" sz="2000" b="1" dirty="0">
                <a:latin typeface="方正楷体简体" charset="-122"/>
                <a:ea typeface="方正楷体简体" charset="-122"/>
                <a:sym typeface="+mn-ea"/>
              </a:rPr>
              <a:t>T</a:t>
            </a:r>
            <a:r>
              <a:rPr lang="zh-CN" altLang="en-US" sz="2000" dirty="0">
                <a:latin typeface="方正楷体简体" charset="-122"/>
                <a:ea typeface="方正楷体简体" charset="-122"/>
                <a:sym typeface="+mn-ea"/>
              </a:rPr>
              <a:t>：整数时数，从系统所通知的专家到达评标评审地点</a:t>
            </a:r>
          </a:p>
          <a:p>
            <a:pPr eaLnBrk="1" hangingPunct="1">
              <a:buNone/>
            </a:pPr>
            <a:r>
              <a:rPr lang="zh-CN" altLang="en-US" sz="2000" dirty="0">
                <a:latin typeface="方正楷体简体" charset="-122"/>
                <a:ea typeface="方正楷体简体" charset="-122"/>
                <a:sym typeface="+mn-ea"/>
              </a:rPr>
              <a:t>集中的时间起至评标评审结束（完成评标评审报告）止。（第六条）</a:t>
            </a:r>
          </a:p>
          <a:p>
            <a:pPr eaLnBrk="1" hangingPunct="1">
              <a:buNone/>
            </a:pPr>
            <a:endParaRPr lang="zh-CN" altLang="en-US" sz="2000" dirty="0">
              <a:latin typeface="方正楷体简体" charset="-122"/>
              <a:ea typeface="方正楷体简体" charset="-122"/>
              <a:sym typeface="+mn-ea"/>
            </a:endParaRPr>
          </a:p>
          <a:p>
            <a:pPr eaLnBrk="1" hangingPunct="1">
              <a:buNone/>
            </a:pPr>
            <a:r>
              <a:rPr lang="zh-CN" altLang="en-US" sz="2000" dirty="0">
                <a:latin typeface="方正楷体简体" charset="-122"/>
                <a:ea typeface="方正楷体简体" charset="-122"/>
                <a:sym typeface="+mn-ea"/>
              </a:rPr>
              <a:t>  </a:t>
            </a:r>
            <a:r>
              <a:rPr lang="zh-CN" altLang="en-US" sz="2000" dirty="0" smtClean="0">
                <a:latin typeface="方正楷体简体" charset="-122"/>
                <a:ea typeface="方正楷体简体" charset="-122"/>
                <a:sym typeface="+mn-ea"/>
              </a:rPr>
              <a:t> </a:t>
            </a:r>
            <a:r>
              <a:rPr lang="en-US" altLang="zh-CN" sz="2000" b="1" dirty="0" err="1" smtClean="0">
                <a:ea typeface="宋体" panose="02010600030101010101" pitchFamily="2" charset="-122"/>
                <a:sym typeface="+mn-ea"/>
              </a:rPr>
              <a:t>评标评审费</a:t>
            </a:r>
            <a:r>
              <a:rPr lang="zh-CN" altLang="en-US" sz="2000" b="1" dirty="0">
                <a:latin typeface="方正楷体简体" charset="-122"/>
                <a:ea typeface="方正楷体简体" charset="-122"/>
                <a:sym typeface="+mn-ea"/>
              </a:rPr>
              <a:t>计算标准</a:t>
            </a:r>
            <a:r>
              <a:rPr lang="zh-CN" altLang="en-US" sz="2000" dirty="0">
                <a:latin typeface="方正楷体简体" charset="-122"/>
                <a:ea typeface="方正楷体简体" charset="-122"/>
                <a:sym typeface="+mn-ea"/>
              </a:rPr>
              <a:t>（第七条 ）</a:t>
            </a:r>
            <a:r>
              <a:rPr lang="zh-CN" altLang="en-US" sz="2000" b="1" dirty="0">
                <a:latin typeface="方正楷体简体" charset="-122"/>
                <a:ea typeface="方正楷体简体" charset="-122"/>
                <a:sym typeface="+mn-ea"/>
              </a:rPr>
              <a:t>：</a:t>
            </a:r>
          </a:p>
          <a:p>
            <a:pPr eaLnBrk="1" hangingPunct="1">
              <a:buNone/>
            </a:pPr>
            <a:r>
              <a:rPr lang="zh-CN" altLang="en-US" sz="2000" b="1" dirty="0">
                <a:latin typeface="方正楷体简体" charset="-122"/>
                <a:ea typeface="方正楷体简体" charset="-122"/>
                <a:sym typeface="+mn-ea"/>
              </a:rPr>
              <a:t>  </a:t>
            </a:r>
            <a:r>
              <a:rPr lang="zh-CN" altLang="en-US" sz="2000" b="1" dirty="0" smtClean="0">
                <a:latin typeface="方正楷体简体" charset="-122"/>
                <a:ea typeface="方正楷体简体" charset="-122"/>
                <a:sym typeface="+mn-ea"/>
              </a:rPr>
              <a:t> 当天</a:t>
            </a:r>
            <a:r>
              <a:rPr lang="zh-CN" altLang="en-US" sz="2000" b="1" dirty="0">
                <a:latin typeface="方正楷体简体" charset="-122"/>
                <a:ea typeface="方正楷体简体" charset="-122"/>
                <a:sym typeface="+mn-ea"/>
              </a:rPr>
              <a:t>完成的：</a:t>
            </a:r>
          </a:p>
          <a:p>
            <a:pPr eaLnBrk="1" hangingPunct="1">
              <a:buNone/>
            </a:pPr>
            <a:r>
              <a:rPr lang="zh-CN" altLang="en-US" sz="2000" b="1" dirty="0">
                <a:latin typeface="方正楷体简体" charset="-122"/>
                <a:ea typeface="方正楷体简体" charset="-122"/>
                <a:sym typeface="+mn-ea"/>
              </a:rPr>
              <a:t>  </a:t>
            </a:r>
            <a:r>
              <a:rPr lang="en-US" altLang="zh-CN" sz="2000" dirty="0">
                <a:solidFill>
                  <a:srgbClr val="FF0000"/>
                </a:solidFill>
                <a:latin typeface="方正楷体简体" charset="-122"/>
                <a:ea typeface="方正楷体简体" charset="-122"/>
                <a:sym typeface="+mn-ea"/>
              </a:rPr>
              <a:t>T≤1</a:t>
            </a:r>
            <a:r>
              <a:rPr lang="zh-CN" altLang="zh-CN" sz="2000" dirty="0" smtClean="0">
                <a:solidFill>
                  <a:srgbClr val="FF0000"/>
                </a:solidFill>
                <a:latin typeface="方正楷体简体" charset="-122"/>
                <a:ea typeface="方正楷体简体" charset="-122"/>
                <a:sym typeface="+mn-ea"/>
              </a:rPr>
              <a:t>小时</a:t>
            </a:r>
            <a:r>
              <a:rPr lang="zh-CN" altLang="en-US" sz="2000" dirty="0">
                <a:solidFill>
                  <a:srgbClr val="FF0000"/>
                </a:solidFill>
                <a:latin typeface="方正楷体简体" charset="-122"/>
                <a:ea typeface="方正楷体简体" charset="-122"/>
                <a:sym typeface="+mn-ea"/>
              </a:rPr>
              <a:t>：</a:t>
            </a:r>
            <a:r>
              <a:rPr lang="zh-CN" altLang="zh-CN" sz="2000" dirty="0" smtClean="0">
                <a:latin typeface="方正楷体简体" charset="-122"/>
                <a:ea typeface="方正楷体简体" charset="-122"/>
                <a:sym typeface="+mn-ea"/>
              </a:rPr>
              <a:t>每</a:t>
            </a:r>
            <a:r>
              <a:rPr lang="zh-CN" altLang="zh-CN" sz="2000" dirty="0">
                <a:latin typeface="方正楷体简体" charset="-122"/>
                <a:ea typeface="方正楷体简体" charset="-122"/>
                <a:sym typeface="+mn-ea"/>
              </a:rPr>
              <a:t>人次</a:t>
            </a:r>
            <a:r>
              <a:rPr lang="en-US" altLang="zh-CN" sz="2000" dirty="0">
                <a:latin typeface="方正楷体简体" charset="-122"/>
                <a:ea typeface="方正楷体简体" charset="-122"/>
                <a:sym typeface="+mn-ea"/>
              </a:rPr>
              <a:t>200</a:t>
            </a:r>
            <a:r>
              <a:rPr lang="zh-CN" altLang="en-US" sz="2000" dirty="0">
                <a:latin typeface="方正楷体简体" charset="-122"/>
                <a:ea typeface="方正楷体简体" charset="-122"/>
                <a:sym typeface="+mn-ea"/>
              </a:rPr>
              <a:t>元；      </a:t>
            </a:r>
            <a:r>
              <a:rPr lang="en-US" altLang="zh-CN" sz="2000" dirty="0">
                <a:solidFill>
                  <a:srgbClr val="FF0000"/>
                </a:solidFill>
                <a:latin typeface="方正楷体简体" charset="-122"/>
                <a:ea typeface="方正楷体简体" charset="-122"/>
                <a:sym typeface="+mn-ea"/>
              </a:rPr>
              <a:t>1</a:t>
            </a:r>
            <a:r>
              <a:rPr lang="zh-CN" altLang="en-US" sz="2000" dirty="0">
                <a:solidFill>
                  <a:srgbClr val="FF0000"/>
                </a:solidFill>
                <a:latin typeface="方正楷体简体" charset="-122"/>
                <a:ea typeface="方正楷体简体" charset="-122"/>
                <a:sym typeface="+mn-ea"/>
              </a:rPr>
              <a:t>小时＜</a:t>
            </a:r>
            <a:r>
              <a:rPr lang="en-US" altLang="zh-CN" sz="2000" dirty="0">
                <a:solidFill>
                  <a:srgbClr val="FF0000"/>
                </a:solidFill>
                <a:latin typeface="方正楷体简体" charset="-122"/>
                <a:ea typeface="方正楷体简体" charset="-122"/>
                <a:sym typeface="+mn-ea"/>
              </a:rPr>
              <a:t>T≤2</a:t>
            </a:r>
            <a:r>
              <a:rPr lang="zh-CN" altLang="en-US" sz="2000" dirty="0" smtClean="0">
                <a:solidFill>
                  <a:srgbClr val="FF0000"/>
                </a:solidFill>
                <a:latin typeface="方正楷体简体" charset="-122"/>
                <a:ea typeface="方正楷体简体" charset="-122"/>
                <a:sym typeface="+mn-ea"/>
              </a:rPr>
              <a:t>小时</a:t>
            </a:r>
            <a:r>
              <a:rPr lang="zh-CN" altLang="en-US" sz="2000" dirty="0" smtClean="0">
                <a:latin typeface="方正楷体简体" charset="-122"/>
                <a:ea typeface="方正楷体简体" charset="-122"/>
                <a:sym typeface="+mn-ea"/>
              </a:rPr>
              <a:t>：每</a:t>
            </a:r>
            <a:r>
              <a:rPr lang="zh-CN" altLang="en-US" sz="2000" dirty="0">
                <a:latin typeface="方正楷体简体" charset="-122"/>
                <a:ea typeface="方正楷体简体" charset="-122"/>
                <a:sym typeface="+mn-ea"/>
              </a:rPr>
              <a:t>人次</a:t>
            </a:r>
            <a:r>
              <a:rPr lang="en-US" altLang="zh-CN" sz="2000" dirty="0">
                <a:latin typeface="方正楷体简体" charset="-122"/>
                <a:ea typeface="方正楷体简体" charset="-122"/>
                <a:sym typeface="+mn-ea"/>
              </a:rPr>
              <a:t>400</a:t>
            </a:r>
            <a:r>
              <a:rPr lang="zh-CN" altLang="en-US" sz="2000" dirty="0">
                <a:latin typeface="方正楷体简体" charset="-122"/>
                <a:ea typeface="方正楷体简体" charset="-122"/>
                <a:sym typeface="+mn-ea"/>
              </a:rPr>
              <a:t>元；</a:t>
            </a:r>
          </a:p>
          <a:p>
            <a:pPr eaLnBrk="1" hangingPunct="1">
              <a:buNone/>
            </a:pPr>
            <a:r>
              <a:rPr lang="en-US" altLang="zh-CN" sz="2000" dirty="0">
                <a:latin typeface="方正楷体简体" charset="-122"/>
                <a:ea typeface="方正楷体简体" charset="-122"/>
                <a:sym typeface="+mn-ea"/>
              </a:rPr>
              <a:t>  </a:t>
            </a:r>
            <a:r>
              <a:rPr lang="en-US" altLang="zh-CN" sz="2000" dirty="0">
                <a:solidFill>
                  <a:srgbClr val="FF0000"/>
                </a:solidFill>
                <a:latin typeface="方正楷体简体" charset="-122"/>
                <a:ea typeface="方正楷体简体" charset="-122"/>
                <a:sym typeface="+mn-ea"/>
              </a:rPr>
              <a:t>2</a:t>
            </a:r>
            <a:r>
              <a:rPr lang="zh-CN" altLang="en-US" sz="2000" dirty="0">
                <a:solidFill>
                  <a:srgbClr val="FF0000"/>
                </a:solidFill>
                <a:latin typeface="方正楷体简体" charset="-122"/>
                <a:ea typeface="方正楷体简体" charset="-122"/>
                <a:sym typeface="+mn-ea"/>
              </a:rPr>
              <a:t>小时＜</a:t>
            </a:r>
            <a:r>
              <a:rPr lang="en-US" altLang="zh-CN" sz="2000" dirty="0">
                <a:solidFill>
                  <a:srgbClr val="FF0000"/>
                </a:solidFill>
                <a:latin typeface="方正楷体简体" charset="-122"/>
                <a:ea typeface="方正楷体简体" charset="-122"/>
                <a:sym typeface="+mn-ea"/>
              </a:rPr>
              <a:t>T≤8</a:t>
            </a:r>
            <a:r>
              <a:rPr lang="zh-CN" altLang="en-US" sz="2000" dirty="0" smtClean="0">
                <a:solidFill>
                  <a:srgbClr val="FF0000"/>
                </a:solidFill>
                <a:latin typeface="方正楷体简体" charset="-122"/>
                <a:ea typeface="方正楷体简体" charset="-122"/>
                <a:sym typeface="+mn-ea"/>
              </a:rPr>
              <a:t>小时</a:t>
            </a:r>
            <a:r>
              <a:rPr lang="zh-CN" altLang="en-US" sz="2000" dirty="0" smtClean="0">
                <a:latin typeface="方正楷体简体" charset="-122"/>
                <a:ea typeface="方正楷体简体" charset="-122"/>
                <a:sym typeface="+mn-ea"/>
              </a:rPr>
              <a:t>：</a:t>
            </a:r>
            <a:r>
              <a:rPr lang="en-US" altLang="zh-CN" sz="2000" dirty="0" smtClean="0">
                <a:latin typeface="方正楷体简体" charset="-122"/>
                <a:ea typeface="方正楷体简体" charset="-122"/>
                <a:sym typeface="+mn-ea"/>
              </a:rPr>
              <a:t>400</a:t>
            </a:r>
            <a:r>
              <a:rPr lang="zh-CN" altLang="en-US" sz="2000" dirty="0">
                <a:latin typeface="方正楷体简体" charset="-122"/>
                <a:ea typeface="方正楷体简体" charset="-122"/>
                <a:sym typeface="+mn-ea"/>
              </a:rPr>
              <a:t>元</a:t>
            </a:r>
            <a:r>
              <a:rPr lang="en-US" altLang="zh-CN" sz="2000" dirty="0">
                <a:latin typeface="方正楷体简体" charset="-122"/>
                <a:ea typeface="方正楷体简体" charset="-122"/>
                <a:sym typeface="+mn-ea"/>
              </a:rPr>
              <a:t>+</a:t>
            </a:r>
            <a:r>
              <a:rPr lang="zh-CN" altLang="en-US" sz="2000" dirty="0">
                <a:latin typeface="方正楷体简体" charset="-122"/>
                <a:ea typeface="方正楷体简体" charset="-122"/>
                <a:sym typeface="+mn-ea"/>
              </a:rPr>
              <a:t>每增加</a:t>
            </a:r>
            <a:r>
              <a:rPr lang="en-US" altLang="zh-CN" sz="2000" dirty="0">
                <a:latin typeface="方正楷体简体" charset="-122"/>
                <a:ea typeface="方正楷体简体" charset="-122"/>
                <a:sym typeface="+mn-ea"/>
              </a:rPr>
              <a:t>1</a:t>
            </a:r>
            <a:r>
              <a:rPr lang="zh-CN" altLang="en-US" sz="2000" dirty="0">
                <a:latin typeface="方正楷体简体" charset="-122"/>
                <a:ea typeface="方正楷体简体" charset="-122"/>
                <a:sym typeface="+mn-ea"/>
              </a:rPr>
              <a:t>小时增加</a:t>
            </a:r>
            <a:r>
              <a:rPr lang="en-US" altLang="zh-CN" sz="2000" dirty="0">
                <a:latin typeface="方正楷体简体" charset="-122"/>
                <a:ea typeface="方正楷体简体" charset="-122"/>
                <a:sym typeface="+mn-ea"/>
              </a:rPr>
              <a:t>100</a:t>
            </a:r>
            <a:r>
              <a:rPr lang="zh-CN" altLang="en-US" sz="2000" dirty="0">
                <a:latin typeface="方正楷体简体" charset="-122"/>
                <a:ea typeface="方正楷体简体" charset="-122"/>
                <a:sym typeface="+mn-ea"/>
              </a:rPr>
              <a:t>元</a:t>
            </a:r>
          </a:p>
          <a:p>
            <a:pPr eaLnBrk="1" hangingPunct="1">
              <a:buNone/>
            </a:pPr>
            <a:r>
              <a:rPr lang="zh-CN" altLang="en-US" sz="2000" dirty="0">
                <a:latin typeface="方正楷体简体" charset="-122"/>
                <a:ea typeface="方正楷体简体" charset="-122"/>
                <a:sym typeface="+mn-ea"/>
              </a:rPr>
              <a:t>  </a:t>
            </a:r>
            <a:r>
              <a:rPr lang="en-US" altLang="zh-CN" sz="2000" dirty="0">
                <a:solidFill>
                  <a:srgbClr val="FF0000"/>
                </a:solidFill>
                <a:latin typeface="方正楷体简体" charset="-122"/>
                <a:ea typeface="方正楷体简体" charset="-122"/>
                <a:sym typeface="+mn-ea"/>
              </a:rPr>
              <a:t>T</a:t>
            </a:r>
            <a:r>
              <a:rPr lang="zh-CN" altLang="en-US" sz="2000" dirty="0">
                <a:solidFill>
                  <a:srgbClr val="FF0000"/>
                </a:solidFill>
                <a:latin typeface="方正楷体简体" charset="-122"/>
                <a:ea typeface="方正楷体简体" charset="-122"/>
                <a:sym typeface="+mn-ea"/>
              </a:rPr>
              <a:t>＞</a:t>
            </a:r>
            <a:r>
              <a:rPr lang="en-US" altLang="zh-CN" sz="2000" dirty="0">
                <a:solidFill>
                  <a:srgbClr val="FF0000"/>
                </a:solidFill>
                <a:latin typeface="方正楷体简体" charset="-122"/>
                <a:ea typeface="方正楷体简体" charset="-122"/>
                <a:sym typeface="+mn-ea"/>
              </a:rPr>
              <a:t>8</a:t>
            </a:r>
            <a:r>
              <a:rPr lang="zh-CN" altLang="en-US" sz="2000" dirty="0" smtClean="0">
                <a:solidFill>
                  <a:srgbClr val="FF0000"/>
                </a:solidFill>
                <a:latin typeface="方正楷体简体" charset="-122"/>
                <a:ea typeface="方正楷体简体" charset="-122"/>
                <a:sym typeface="+mn-ea"/>
              </a:rPr>
              <a:t>小时</a:t>
            </a:r>
            <a:r>
              <a:rPr lang="zh-CN" altLang="en-US" sz="2000" dirty="0" smtClean="0">
                <a:latin typeface="方正楷体简体" charset="-122"/>
                <a:ea typeface="方正楷体简体" charset="-122"/>
                <a:sym typeface="+mn-ea"/>
              </a:rPr>
              <a:t>：</a:t>
            </a:r>
            <a:r>
              <a:rPr lang="en-US" altLang="zh-CN" sz="2000" dirty="0" smtClean="0">
                <a:latin typeface="方正楷体简体" charset="-122"/>
                <a:ea typeface="方正楷体简体" charset="-122"/>
                <a:sym typeface="+mn-ea"/>
              </a:rPr>
              <a:t>400</a:t>
            </a:r>
            <a:r>
              <a:rPr lang="zh-CN" altLang="en-US" sz="2000" dirty="0">
                <a:latin typeface="方正楷体简体" charset="-122"/>
                <a:ea typeface="方正楷体简体" charset="-122"/>
                <a:sym typeface="+mn-ea"/>
              </a:rPr>
              <a:t>元</a:t>
            </a:r>
            <a:r>
              <a:rPr lang="en-US" altLang="zh-CN" sz="2000" dirty="0" smtClean="0">
                <a:latin typeface="方正楷体简体" charset="-122"/>
                <a:ea typeface="方正楷体简体" charset="-122"/>
                <a:sym typeface="+mn-ea"/>
              </a:rPr>
              <a:t>+</a:t>
            </a:r>
            <a:r>
              <a:rPr lang="zh-CN" altLang="en-US" sz="2000" dirty="0">
                <a:latin typeface="方正楷体简体" charset="-122"/>
                <a:ea typeface="方正楷体简体" charset="-122"/>
                <a:sym typeface="+mn-ea"/>
              </a:rPr>
              <a:t>每增加</a:t>
            </a:r>
            <a:r>
              <a:rPr lang="en-US" altLang="zh-CN" sz="2000" dirty="0">
                <a:latin typeface="方正楷体简体" charset="-122"/>
                <a:ea typeface="方正楷体简体" charset="-122"/>
                <a:sym typeface="+mn-ea"/>
              </a:rPr>
              <a:t>1</a:t>
            </a:r>
            <a:r>
              <a:rPr lang="zh-CN" altLang="en-US" sz="2000" dirty="0">
                <a:latin typeface="方正楷体简体" charset="-122"/>
                <a:ea typeface="方正楷体简体" charset="-122"/>
                <a:sym typeface="+mn-ea"/>
              </a:rPr>
              <a:t>小时增加</a:t>
            </a:r>
            <a:r>
              <a:rPr lang="en-US" altLang="zh-CN" sz="2000" dirty="0">
                <a:latin typeface="方正楷体简体" charset="-122"/>
                <a:ea typeface="方正楷体简体" charset="-122"/>
                <a:sym typeface="+mn-ea"/>
              </a:rPr>
              <a:t>100</a:t>
            </a:r>
            <a:r>
              <a:rPr lang="zh-CN" altLang="en-US" sz="2000" dirty="0" smtClean="0">
                <a:latin typeface="方正楷体简体" charset="-122"/>
                <a:ea typeface="方正楷体简体" charset="-122"/>
                <a:sym typeface="+mn-ea"/>
              </a:rPr>
              <a:t>元（</a:t>
            </a:r>
            <a:r>
              <a:rPr lang="en-US" altLang="zh-CN" sz="2000" dirty="0" smtClean="0">
                <a:latin typeface="方正楷体简体" charset="-122"/>
                <a:ea typeface="方正楷体简体" charset="-122"/>
                <a:sym typeface="+mn-ea"/>
              </a:rPr>
              <a:t>8</a:t>
            </a:r>
            <a:r>
              <a:rPr lang="zh-CN" altLang="en-US" sz="2000" dirty="0" smtClean="0">
                <a:latin typeface="方正楷体简体" charset="-122"/>
                <a:ea typeface="方正楷体简体" charset="-122"/>
                <a:sym typeface="+mn-ea"/>
              </a:rPr>
              <a:t>小时内）</a:t>
            </a:r>
            <a:r>
              <a:rPr lang="en-US" altLang="zh-CN" sz="2000" dirty="0" smtClean="0">
                <a:latin typeface="方正楷体简体" charset="-122"/>
                <a:ea typeface="方正楷体简体" charset="-122"/>
                <a:sym typeface="+mn-ea"/>
              </a:rPr>
              <a:t>+</a:t>
            </a:r>
            <a:r>
              <a:rPr lang="zh-CN" altLang="en-US" sz="2000" dirty="0" smtClean="0">
                <a:latin typeface="方正楷体简体" charset="-122"/>
                <a:ea typeface="方正楷体简体" charset="-122"/>
                <a:sym typeface="+mn-ea"/>
              </a:rPr>
              <a:t>每</a:t>
            </a:r>
            <a:r>
              <a:rPr lang="zh-CN" altLang="en-US" sz="2000" dirty="0">
                <a:latin typeface="方正楷体简体" charset="-122"/>
                <a:ea typeface="方正楷体简体" charset="-122"/>
                <a:sym typeface="+mn-ea"/>
              </a:rPr>
              <a:t>增加</a:t>
            </a:r>
            <a:r>
              <a:rPr lang="en-US" altLang="zh-CN" sz="2000" dirty="0">
                <a:latin typeface="方正楷体简体" charset="-122"/>
                <a:ea typeface="方正楷体简体" charset="-122"/>
                <a:sym typeface="+mn-ea"/>
              </a:rPr>
              <a:t>1</a:t>
            </a:r>
            <a:r>
              <a:rPr lang="zh-CN" altLang="en-US" sz="2000" dirty="0">
                <a:latin typeface="方正楷体简体" charset="-122"/>
                <a:ea typeface="方正楷体简体" charset="-122"/>
                <a:sym typeface="+mn-ea"/>
              </a:rPr>
              <a:t>小时</a:t>
            </a:r>
            <a:r>
              <a:rPr lang="zh-CN" altLang="en-US" sz="2000" dirty="0" smtClean="0">
                <a:latin typeface="方正楷体简体" charset="-122"/>
                <a:ea typeface="方正楷体简体" charset="-122"/>
                <a:sym typeface="+mn-ea"/>
              </a:rPr>
              <a:t>增       </a:t>
            </a:r>
            <a:endParaRPr lang="en-US" altLang="zh-CN" sz="2000" dirty="0" smtClean="0">
              <a:latin typeface="方正楷体简体" charset="-122"/>
              <a:ea typeface="方正楷体简体" charset="-122"/>
              <a:sym typeface="+mn-ea"/>
            </a:endParaRPr>
          </a:p>
          <a:p>
            <a:pPr eaLnBrk="1" hangingPunct="1">
              <a:buNone/>
            </a:pPr>
            <a:r>
              <a:rPr lang="en-US" altLang="zh-CN" sz="2000" dirty="0">
                <a:latin typeface="方正楷体简体" charset="-122"/>
                <a:ea typeface="方正楷体简体" charset="-122"/>
                <a:sym typeface="+mn-ea"/>
              </a:rPr>
              <a:t> </a:t>
            </a:r>
            <a:r>
              <a:rPr lang="en-US" altLang="zh-CN" sz="2000" dirty="0" smtClean="0">
                <a:latin typeface="方正楷体简体" charset="-122"/>
                <a:ea typeface="方正楷体简体" charset="-122"/>
                <a:sym typeface="+mn-ea"/>
              </a:rPr>
              <a:t>           </a:t>
            </a:r>
            <a:r>
              <a:rPr lang="zh-CN" altLang="en-US" sz="2000" dirty="0" smtClean="0">
                <a:latin typeface="方正楷体简体" charset="-122"/>
                <a:ea typeface="方正楷体简体" charset="-122"/>
                <a:sym typeface="+mn-ea"/>
              </a:rPr>
              <a:t>加</a:t>
            </a:r>
            <a:r>
              <a:rPr lang="en-US" altLang="zh-CN" sz="2000" dirty="0">
                <a:latin typeface="方正楷体简体" charset="-122"/>
                <a:ea typeface="方正楷体简体" charset="-122"/>
                <a:sym typeface="+mn-ea"/>
              </a:rPr>
              <a:t>150</a:t>
            </a:r>
            <a:r>
              <a:rPr lang="zh-CN" altLang="en-US" sz="2000" dirty="0" smtClean="0">
                <a:latin typeface="方正楷体简体" charset="-122"/>
                <a:ea typeface="方正楷体简体" charset="-122"/>
                <a:sym typeface="+mn-ea"/>
              </a:rPr>
              <a:t>元（超过</a:t>
            </a:r>
            <a:r>
              <a:rPr lang="en-US" altLang="zh-CN" sz="2000" dirty="0" smtClean="0">
                <a:latin typeface="方正楷体简体" charset="-122"/>
                <a:ea typeface="方正楷体简体" charset="-122"/>
                <a:sym typeface="+mn-ea"/>
              </a:rPr>
              <a:t>8</a:t>
            </a:r>
            <a:r>
              <a:rPr lang="zh-CN" altLang="en-US" sz="2000" dirty="0" smtClean="0">
                <a:latin typeface="方正楷体简体" charset="-122"/>
                <a:ea typeface="方正楷体简体" charset="-122"/>
                <a:sym typeface="+mn-ea"/>
              </a:rPr>
              <a:t>小时）</a:t>
            </a:r>
            <a:endParaRPr lang="en-US" altLang="zh-CN" sz="2000" dirty="0">
              <a:latin typeface="方正楷体简体" charset="-122"/>
              <a:ea typeface="方正楷体简体" charset="-122"/>
              <a:sym typeface="+mn-ea"/>
            </a:endParaRPr>
          </a:p>
          <a:p>
            <a:pPr eaLnBrk="1" hangingPunct="1">
              <a:buNone/>
            </a:pPr>
            <a:r>
              <a:rPr lang="zh-CN" altLang="en-US" sz="2000" b="1" dirty="0">
                <a:latin typeface="方正楷体简体" charset="-122"/>
                <a:ea typeface="方正楷体简体" charset="-122"/>
                <a:sym typeface="+mn-ea"/>
              </a:rPr>
              <a:t>  </a:t>
            </a:r>
            <a:r>
              <a:rPr lang="zh-CN" altLang="en-US" sz="2000" b="1" dirty="0" smtClean="0">
                <a:latin typeface="方正楷体简体" charset="-122"/>
                <a:ea typeface="方正楷体简体" charset="-122"/>
                <a:sym typeface="+mn-ea"/>
              </a:rPr>
              <a:t> 超过</a:t>
            </a:r>
            <a:r>
              <a:rPr lang="zh-CN" altLang="en-US" sz="2000" b="1" dirty="0">
                <a:latin typeface="方正楷体简体" charset="-122"/>
                <a:ea typeface="方正楷体简体" charset="-122"/>
                <a:sym typeface="+mn-ea"/>
              </a:rPr>
              <a:t>一天的，每人每半天</a:t>
            </a:r>
            <a:r>
              <a:rPr lang="en-US" altLang="zh-CN" sz="2000" b="1" dirty="0">
                <a:latin typeface="方正楷体简体" charset="-122"/>
                <a:ea typeface="方正楷体简体" charset="-122"/>
                <a:sym typeface="+mn-ea"/>
              </a:rPr>
              <a:t>600</a:t>
            </a:r>
            <a:r>
              <a:rPr lang="zh-CN" altLang="en-US" sz="2000" b="1" dirty="0">
                <a:latin typeface="方正楷体简体" charset="-122"/>
                <a:ea typeface="方正楷体简体" charset="-122"/>
                <a:sym typeface="+mn-ea"/>
              </a:rPr>
              <a:t>元。</a:t>
            </a:r>
          </a:p>
          <a:p>
            <a:pPr eaLnBrk="1" hangingPunct="1">
              <a:buNone/>
            </a:pPr>
            <a:endParaRPr lang="en-US" altLang="zh-CN" sz="2000" b="1" dirty="0">
              <a:latin typeface="方正楷体简体" charset="-122"/>
              <a:ea typeface="方正楷体简体" charset="-122"/>
              <a:sym typeface="+mn-ea"/>
            </a:endParaRPr>
          </a:p>
          <a:p>
            <a:pPr eaLnBrk="1" hangingPunct="1">
              <a:buNone/>
            </a:pPr>
            <a:endParaRPr lang="zh-CN" altLang="en-US" sz="2000" b="1" dirty="0">
              <a:latin typeface="方正楷体简体" charset="-122"/>
              <a:ea typeface="方正楷体简体" charset="-122"/>
              <a:sym typeface="+mn-ea"/>
            </a:endParaRPr>
          </a:p>
          <a:p>
            <a:pPr eaLnBrk="1" hangingPunct="1">
              <a:buNone/>
            </a:pPr>
            <a:r>
              <a:rPr lang="zh-CN" altLang="en-US" sz="2000" dirty="0">
                <a:solidFill>
                  <a:schemeClr val="tx1"/>
                </a:solidFill>
                <a:latin typeface="方正楷体简体" charset="-122"/>
                <a:ea typeface="方正楷体简体" charset="-122"/>
              </a:rPr>
              <a:t> </a:t>
            </a:r>
            <a:r>
              <a:rPr lang="zh-CN" altLang="en-US" sz="2000" dirty="0">
                <a:solidFill>
                  <a:srgbClr val="FF0000"/>
                </a:solidFill>
                <a:latin typeface="方正楷体简体" charset="-122"/>
                <a:ea typeface="方正楷体简体" charset="-122"/>
              </a:rPr>
              <a:t>    </a:t>
            </a:r>
            <a:endParaRPr lang="zh-CN" altLang="en-US" sz="2000" dirty="0">
              <a:solidFill>
                <a:schemeClr val="tx1"/>
              </a:solidFill>
              <a:latin typeface="方正楷体简体" charset="-122"/>
              <a:ea typeface="方正楷体简体" charset="-122"/>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2800" strike="noStrike" noProof="1">
                <a:ea typeface="宋体" panose="02010600030101010101" pitchFamily="2" charset="-122"/>
                <a:sym typeface="+mn-ea"/>
              </a:rPr>
              <a:t> </a:t>
            </a:r>
            <a:r>
              <a:rPr lang="zh-CN" altLang="en-US" sz="3200" dirty="0">
                <a:solidFill>
                  <a:srgbClr val="0070C0"/>
                </a:solidFill>
                <a:ea typeface="宋体" panose="02010600030101010101" pitchFamily="2" charset="-122"/>
                <a:sym typeface="+mn-ea"/>
              </a:rPr>
              <a:t>关于</a:t>
            </a:r>
            <a:r>
              <a:rPr lang="zh-CN" altLang="en-US" sz="3200" dirty="0">
                <a:solidFill>
                  <a:srgbClr val="0070C0"/>
                </a:solidFill>
                <a:latin typeface="宋体" panose="02010600030101010101" pitchFamily="2" charset="-122"/>
                <a:ea typeface="宋体" panose="02010600030101010101" pitchFamily="2" charset="-122"/>
                <a:sym typeface="+mn-ea"/>
              </a:rPr>
              <a:t>专家酬劳暂行标准</a:t>
            </a:r>
            <a:endParaRPr kumimoji="0" lang="zh-CN" altLang="en-US" sz="3200" b="0" i="0" u="none" strike="noStrike" kern="1200" cap="none" spc="0" normalizeH="0" baseline="0" noProof="0" dirty="0" smtClean="0">
              <a:ln>
                <a:noFill/>
              </a:ln>
              <a:solidFill>
                <a:srgbClr val="0070C0"/>
              </a:solidFill>
              <a:effectLst/>
              <a:uLnTx/>
              <a:uFillTx/>
              <a:latin typeface="宋体" panose="02010600030101010101" pitchFamily="2" charset="-122"/>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eaLnBrk="1" fontAlgn="base" hangingPunct="1">
              <a:buNone/>
            </a:pPr>
            <a:r>
              <a:rPr lang="en-US" altLang="zh-CN" sz="2000" strike="noStrike" noProof="1">
                <a:ea typeface="宋体" panose="02010600030101010101" pitchFamily="2" charset="-122"/>
              </a:rPr>
              <a:t>  </a:t>
            </a:r>
            <a:r>
              <a:rPr lang="zh-CN" altLang="en-US" sz="2400" strike="noStrike" noProof="1">
                <a:ea typeface="宋体" panose="02010600030101010101" pitchFamily="2" charset="-122"/>
              </a:rPr>
              <a:t>     </a:t>
            </a:r>
          </a:p>
          <a:p>
            <a:pPr algn="l" fontAlgn="base">
              <a:buNone/>
            </a:pPr>
            <a:r>
              <a:rPr lang="zh-CN" altLang="en-US" sz="2400" strike="noStrike" noProof="1">
                <a:ea typeface="宋体" panose="02010600030101010101" pitchFamily="2" charset="-122"/>
              </a:rPr>
              <a:t>  </a:t>
            </a:r>
            <a:r>
              <a:rPr lang="zh-CN" altLang="en-US" sz="2000" b="1" dirty="0">
                <a:ea typeface="宋体" panose="02010600030101010101" pitchFamily="2" charset="-122"/>
                <a:sym typeface="+mn-ea"/>
              </a:rPr>
              <a:t>其他补助（第八条）</a:t>
            </a:r>
            <a:r>
              <a:rPr lang="zh-CN" altLang="en-US" sz="2000" dirty="0">
                <a:ea typeface="宋体" panose="02010600030101010101" pitchFamily="2" charset="-122"/>
                <a:sym typeface="+mn-ea"/>
              </a:rPr>
              <a:t>：</a:t>
            </a:r>
          </a:p>
          <a:p>
            <a:pPr algn="l" fontAlgn="base">
              <a:buNone/>
            </a:pPr>
            <a:r>
              <a:rPr lang="zh-CN" altLang="en-US" sz="2400" dirty="0">
                <a:ea typeface="宋体" panose="02010600030101010101" pitchFamily="2" charset="-122"/>
                <a:sym typeface="+mn-ea"/>
              </a:rPr>
              <a:t>  </a:t>
            </a:r>
            <a:r>
              <a:rPr lang="zh-CN" altLang="en-US" sz="2000" strike="noStrike" noProof="1">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u="sng" dirty="0">
                <a:ea typeface="宋体" panose="02010600030101010101" pitchFamily="2" charset="-122"/>
                <a:sym typeface="+mn-ea"/>
              </a:rPr>
              <a:t>误工补助</a:t>
            </a:r>
            <a:r>
              <a:rPr lang="zh-CN" altLang="en-US" sz="2000" dirty="0">
                <a:ea typeface="宋体" panose="02010600030101010101" pitchFamily="2" charset="-122"/>
                <a:sym typeface="+mn-ea"/>
              </a:rPr>
              <a:t>：</a:t>
            </a:r>
            <a:r>
              <a:rPr lang="zh-CN" altLang="en-US" sz="2000" dirty="0">
                <a:latin typeface="仿宋" panose="02010609060101010101" charset="-122"/>
                <a:ea typeface="仿宋" panose="02010609060101010101" charset="-122"/>
                <a:sym typeface="+mn-ea"/>
              </a:rPr>
              <a:t>到达评标地点，须回避或评标评审因故取消、改期</a:t>
            </a:r>
          </a:p>
          <a:p>
            <a:pPr algn="l" fontAlgn="base">
              <a:buNone/>
            </a:pPr>
            <a:r>
              <a:rPr lang="zh-CN" altLang="en-US" sz="2000" dirty="0">
                <a:latin typeface="仿宋" panose="02010609060101010101" charset="-122"/>
                <a:ea typeface="仿宋" panose="02010609060101010101" charset="-122"/>
                <a:sym typeface="+mn-ea"/>
              </a:rPr>
              <a:t>的，提供补助100元。</a:t>
            </a:r>
          </a:p>
          <a:p>
            <a:pPr marL="0" indent="0" fontAlgn="base">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u="sng" dirty="0">
                <a:ea typeface="宋体" panose="02010600030101010101" pitchFamily="2" charset="-122"/>
                <a:sym typeface="+mn-ea"/>
              </a:rPr>
              <a:t>应急补助</a:t>
            </a:r>
            <a:r>
              <a:rPr lang="zh-CN" altLang="en-US" sz="2000" dirty="0">
                <a:ea typeface="宋体" panose="02010600030101010101" pitchFamily="2" charset="-122"/>
                <a:sym typeface="+mn-ea"/>
              </a:rPr>
              <a:t>：</a:t>
            </a:r>
            <a:r>
              <a:rPr lang="zh-CN" altLang="en-US" sz="2000" dirty="0">
                <a:latin typeface="仿宋" panose="02010609060101010101" charset="-122"/>
                <a:ea typeface="仿宋" panose="02010609060101010101" charset="-122"/>
                <a:sym typeface="+mn-ea"/>
              </a:rPr>
              <a:t>应急专家提供补助</a:t>
            </a:r>
            <a:r>
              <a:rPr lang="en-US" altLang="zh-CN" sz="2000" dirty="0">
                <a:latin typeface="仿宋" panose="02010609060101010101" charset="-122"/>
                <a:ea typeface="仿宋" panose="02010609060101010101" charset="-122"/>
                <a:sym typeface="+mn-ea"/>
              </a:rPr>
              <a:t>200</a:t>
            </a:r>
            <a:r>
              <a:rPr lang="zh-CN" altLang="en-US" sz="2000" dirty="0">
                <a:latin typeface="仿宋" panose="02010609060101010101" charset="-122"/>
                <a:ea typeface="仿宋" panose="02010609060101010101" charset="-122"/>
                <a:sym typeface="+mn-ea"/>
              </a:rPr>
              <a:t>元。</a:t>
            </a:r>
          </a:p>
          <a:p>
            <a:pPr marL="0" indent="0" fontAlgn="base">
              <a:buNone/>
            </a:pPr>
            <a:r>
              <a:rPr lang="zh-CN" altLang="en-US" sz="2000" dirty="0">
                <a:latin typeface="仿宋" panose="02010609060101010101" charset="-122"/>
                <a:ea typeface="仿宋" panose="02010609060101010101" charset="-122"/>
                <a:sym typeface="+mn-ea"/>
              </a:rPr>
              <a:t>   </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u="sng" dirty="0">
                <a:ea typeface="宋体" panose="02010600030101010101" pitchFamily="2" charset="-122"/>
                <a:sym typeface="+mn-ea"/>
              </a:rPr>
              <a:t>交通补助</a:t>
            </a:r>
            <a:r>
              <a:rPr lang="zh-CN" altLang="en-US" sz="2000" dirty="0">
                <a:ea typeface="宋体" panose="02010600030101010101" pitchFamily="2" charset="-122"/>
                <a:sym typeface="+mn-ea"/>
              </a:rPr>
              <a:t>：</a:t>
            </a:r>
            <a:r>
              <a:rPr lang="zh-CN" altLang="en-US" sz="2000" dirty="0">
                <a:latin typeface="仿宋" panose="02010609060101010101" charset="-122"/>
                <a:ea typeface="仿宋" panose="02010609060101010101" charset="-122"/>
                <a:sym typeface="+mn-ea"/>
              </a:rPr>
              <a:t>①异地评标评审 ②当次有效公共交通报销凭证实报实销 ③自驾车或不能提供有效票据的，相邻市往返</a:t>
            </a:r>
            <a:r>
              <a:rPr lang="en-US" altLang="zh-CN" sz="2000" dirty="0">
                <a:latin typeface="仿宋" panose="02010609060101010101" charset="-122"/>
                <a:ea typeface="仿宋" panose="02010609060101010101" charset="-122"/>
                <a:sym typeface="+mn-ea"/>
              </a:rPr>
              <a:t>100</a:t>
            </a:r>
            <a:r>
              <a:rPr lang="zh-CN" altLang="en-US" sz="2000" dirty="0">
                <a:latin typeface="仿宋" panose="02010609060101010101" charset="-122"/>
                <a:ea typeface="仿宋" panose="02010609060101010101" charset="-122"/>
                <a:sym typeface="+mn-ea"/>
              </a:rPr>
              <a:t>元、不相邻市往返</a:t>
            </a:r>
            <a:r>
              <a:rPr lang="en-US" altLang="zh-CN" sz="2000" dirty="0">
                <a:latin typeface="仿宋" panose="02010609060101010101" charset="-122"/>
                <a:ea typeface="仿宋" panose="02010609060101010101" charset="-122"/>
                <a:sym typeface="+mn-ea"/>
              </a:rPr>
              <a:t>200</a:t>
            </a:r>
            <a:r>
              <a:rPr lang="zh-CN" altLang="en-US" sz="2000" dirty="0">
                <a:latin typeface="仿宋" panose="02010609060101010101" charset="-122"/>
                <a:ea typeface="仿宋" panose="02010609060101010101" charset="-122"/>
                <a:sym typeface="+mn-ea"/>
              </a:rPr>
              <a:t>元。</a:t>
            </a:r>
          </a:p>
          <a:p>
            <a:pPr marL="0" indent="0" fontAlgn="base">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u="sng" dirty="0">
                <a:latin typeface="宋体" panose="02010600030101010101" pitchFamily="2" charset="-122"/>
                <a:ea typeface="宋体" panose="02010600030101010101" pitchFamily="2" charset="-122"/>
                <a:cs typeface="宋体" panose="02010600030101010101" pitchFamily="2" charset="-122"/>
                <a:sym typeface="+mn-ea"/>
              </a:rPr>
              <a:t>在途补助</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latin typeface="仿宋" panose="02010609060101010101" charset="-122"/>
                <a:ea typeface="仿宋" panose="02010609060101010101" charset="-122"/>
                <a:sym typeface="+mn-ea"/>
              </a:rPr>
              <a:t>①异地评标评审 ②标准</a:t>
            </a:r>
            <a:r>
              <a:rPr lang="en-US" altLang="zh-CN" sz="2000" dirty="0">
                <a:latin typeface="仿宋" panose="02010609060101010101" charset="-122"/>
                <a:ea typeface="仿宋" panose="02010609060101010101" charset="-122"/>
                <a:sym typeface="+mn-ea"/>
              </a:rPr>
              <a:t>200</a:t>
            </a:r>
            <a:r>
              <a:rPr lang="zh-CN" altLang="en-US" sz="2000" dirty="0">
                <a:latin typeface="仿宋" panose="02010609060101010101" charset="-122"/>
                <a:ea typeface="仿宋" panose="02010609060101010101" charset="-122"/>
                <a:sym typeface="+mn-ea"/>
              </a:rPr>
              <a:t>元。</a:t>
            </a:r>
            <a:endParaRPr lang="zh-CN" altLang="en-US" sz="2000" dirty="0">
              <a:latin typeface="仿宋" panose="02010609060101010101" charset="-122"/>
              <a:ea typeface="仿宋" panose="02010609060101010101" charset="-122"/>
              <a:cs typeface="宋体" panose="02010600030101010101" pitchFamily="2" charset="-122"/>
              <a:sym typeface="+mn-ea"/>
            </a:endParaRPr>
          </a:p>
          <a:p>
            <a:pPr marL="0" indent="0" fontAlgn="base">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p>
          <a:p>
            <a:pPr marL="0" indent="0" fontAlgn="base">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a:solidFill>
                  <a:srgbClr val="FF0000"/>
                </a:solidFill>
                <a:latin typeface="方正楷体简体" charset="-122"/>
                <a:ea typeface="方正楷体简体" charset="-122"/>
              </a:rPr>
              <a:t>              </a:t>
            </a:r>
            <a:endParaRPr lang="zh-CN" altLang="en-US" sz="2000" strike="noStrike" noProof="1">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dirty="0">
                <a:solidFill>
                  <a:srgbClr val="0070C0"/>
                </a:solidFill>
                <a:ea typeface="宋体" panose="02010600030101010101" pitchFamily="2" charset="-122"/>
                <a:sym typeface="+mn-ea"/>
              </a:rPr>
              <a:t>关于</a:t>
            </a:r>
            <a:r>
              <a:rPr lang="zh-CN" altLang="en-US" sz="3200" dirty="0">
                <a:solidFill>
                  <a:srgbClr val="0070C0"/>
                </a:solidFill>
                <a:latin typeface="宋体" panose="02010600030101010101" pitchFamily="2" charset="-122"/>
                <a:ea typeface="宋体" panose="02010600030101010101" pitchFamily="2" charset="-122"/>
                <a:sym typeface="+mn-ea"/>
              </a:rPr>
              <a:t>专家酬劳暂行标准</a:t>
            </a:r>
            <a:endParaRPr kumimoji="0" lang="zh-CN" altLang="en-US" sz="3200" b="0" i="0" u="none" strike="noStrike" kern="1200" cap="none" spc="0" normalizeH="0" baseline="0" noProof="0" dirty="0" smtClean="0">
              <a:ln>
                <a:noFill/>
              </a:ln>
              <a:solidFill>
                <a:srgbClr val="0070C0"/>
              </a:solidFill>
              <a:effectLst/>
              <a:uLnTx/>
              <a:uFillTx/>
              <a:latin typeface="宋体" panose="02010600030101010101" pitchFamily="2" charset="-122"/>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eaLnBrk="1" fontAlgn="base" hangingPunct="1">
              <a:buNone/>
            </a:pPr>
            <a:r>
              <a:rPr lang="en-US" altLang="zh-CN" sz="2000" strike="noStrike" noProof="1">
                <a:ea typeface="宋体" panose="02010600030101010101" pitchFamily="2" charset="-122"/>
              </a:rPr>
              <a:t>   </a:t>
            </a:r>
            <a:r>
              <a:rPr lang="en-US" altLang="zh-CN" sz="2000" strike="noStrike" noProof="1" smtClean="0">
                <a:ea typeface="宋体" panose="02010600030101010101" pitchFamily="2" charset="-122"/>
              </a:rPr>
              <a:t>  </a:t>
            </a:r>
            <a:r>
              <a:rPr lang="zh-CN" altLang="en-US" sz="2000" b="1" dirty="0" smtClean="0">
                <a:latin typeface="宋体" panose="02010600030101010101" pitchFamily="2" charset="-122"/>
                <a:ea typeface="宋体" panose="02010600030101010101" pitchFamily="2" charset="-122"/>
                <a:cs typeface="宋体" panose="02010600030101010101" pitchFamily="2" charset="-122"/>
                <a:sym typeface="+mn-ea"/>
              </a:rPr>
              <a:t>补充</a:t>
            </a:r>
            <a:r>
              <a:rPr lang="zh-CN" altLang="en-US" sz="2000" b="1"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华文楷体" charset="0"/>
              </a:rPr>
              <a:t>广东省发展改革委关于应急专家界定等有关事宜的复函</a:t>
            </a:r>
            <a:r>
              <a:rPr lang="zh-CN" altLang="en-US" sz="2000" dirty="0">
                <a:latin typeface="宋体" panose="02010600030101010101" pitchFamily="2" charset="-122"/>
                <a:ea typeface="宋体" panose="02010600030101010101" pitchFamily="2" charset="-122"/>
                <a:sym typeface="Arial" panose="020B0604020202020204" pitchFamily="34" charset="0"/>
              </a:rPr>
              <a:t>》</a:t>
            </a:r>
          </a:p>
          <a:p>
            <a:pPr eaLnBrk="1" fontAlgn="base" hangingPunct="1">
              <a:buNone/>
            </a:pPr>
            <a:r>
              <a:rPr lang="zh-CN" altLang="en-US" sz="2000" dirty="0">
                <a:latin typeface="宋体" panose="02010600030101010101" pitchFamily="2" charset="-122"/>
                <a:ea typeface="宋体" panose="02010600030101010101" pitchFamily="2" charset="-122"/>
                <a:sym typeface="Arial" panose="020B0604020202020204" pitchFamily="34" charset="0"/>
              </a:rPr>
              <a:t>（</a:t>
            </a:r>
            <a:r>
              <a:rPr lang="zh-CN" altLang="en-US" sz="2000" dirty="0">
                <a:latin typeface="宋体" panose="02010600030101010101" pitchFamily="2" charset="-122"/>
                <a:ea typeface="宋体" panose="02010600030101010101" pitchFamily="2" charset="-122"/>
                <a:sym typeface="+mn-ea"/>
              </a:rPr>
              <a:t>粤发改公资办函</a:t>
            </a:r>
            <a:r>
              <a:rPr lang="en-US" altLang="zh-CN" sz="2000" dirty="0">
                <a:latin typeface="宋体" panose="02010600030101010101" pitchFamily="2" charset="-122"/>
                <a:ea typeface="宋体" panose="02010600030101010101" pitchFamily="2" charset="-122"/>
                <a:sym typeface="+mn-ea"/>
              </a:rPr>
              <a:t>[2017]17</a:t>
            </a:r>
            <a:r>
              <a:rPr lang="zh-CN" altLang="en-US" sz="2000" dirty="0">
                <a:latin typeface="宋体" panose="02010600030101010101" pitchFamily="2" charset="-122"/>
                <a:ea typeface="宋体" panose="02010600030101010101" pitchFamily="2" charset="-122"/>
                <a:sym typeface="+mn-ea"/>
              </a:rPr>
              <a:t>号</a:t>
            </a:r>
            <a:r>
              <a:rPr lang="zh-CN" altLang="en-US" sz="2000" dirty="0" smtClean="0">
                <a:latin typeface="宋体" panose="02010600030101010101" pitchFamily="2" charset="-122"/>
                <a:ea typeface="宋体" panose="02010600030101010101" pitchFamily="2" charset="-122"/>
                <a:sym typeface="Arial" panose="020B0604020202020204" pitchFamily="34" charset="0"/>
              </a:rPr>
              <a:t>）</a:t>
            </a:r>
            <a:endParaRPr lang="en-US" altLang="zh-CN" sz="2000" dirty="0" smtClean="0">
              <a:latin typeface="宋体" panose="02010600030101010101" pitchFamily="2" charset="-122"/>
              <a:ea typeface="宋体" panose="02010600030101010101" pitchFamily="2" charset="-122"/>
              <a:sym typeface="Arial" panose="020B0604020202020204" pitchFamily="34" charset="0"/>
            </a:endParaRPr>
          </a:p>
          <a:p>
            <a:pPr eaLnBrk="1" fontAlgn="base" hangingPunct="1">
              <a:buNone/>
            </a:pPr>
            <a:r>
              <a:rPr lang="en-US" altLang="zh-CN" sz="2000" dirty="0" smtClean="0">
                <a:latin typeface="宋体" panose="02010600030101010101" pitchFamily="2" charset="-122"/>
                <a:ea typeface="宋体" panose="02010600030101010101" pitchFamily="2" charset="-122"/>
                <a:sym typeface="Arial" panose="020B0604020202020204" pitchFamily="34" charset="0"/>
              </a:rPr>
              <a:t>  </a:t>
            </a:r>
          </a:p>
          <a:p>
            <a:pPr eaLnBrk="1" fontAlgn="base" hangingPunct="1">
              <a:buNone/>
            </a:pPr>
            <a:r>
              <a:rPr lang="en-US" altLang="zh-CN" sz="2000" dirty="0">
                <a:latin typeface="宋体" panose="02010600030101010101" pitchFamily="2" charset="-122"/>
                <a:ea typeface="宋体" panose="02010600030101010101" pitchFamily="2" charset="-122"/>
                <a:sym typeface="Arial" panose="020B0604020202020204" pitchFamily="34" charset="0"/>
              </a:rPr>
              <a:t> </a:t>
            </a:r>
            <a:r>
              <a:rPr lang="en-US" altLang="zh-CN" sz="2000" dirty="0" smtClean="0">
                <a:latin typeface="宋体" panose="02010600030101010101" pitchFamily="2" charset="-122"/>
                <a:ea typeface="宋体" panose="02010600030101010101" pitchFamily="2" charset="-122"/>
                <a:sym typeface="Arial" panose="020B0604020202020204" pitchFamily="34" charset="0"/>
              </a:rPr>
              <a:t>  </a:t>
            </a:r>
            <a:r>
              <a:rPr lang="zh-CN" altLang="en-US" sz="2000" dirty="0" smtClean="0">
                <a:latin typeface="宋体" panose="02010600030101010101" pitchFamily="2" charset="-122"/>
                <a:ea typeface="宋体" panose="02010600030101010101" pitchFamily="2" charset="-122"/>
                <a:sym typeface="Arial" panose="020B0604020202020204" pitchFamily="34" charset="0"/>
              </a:rPr>
              <a:t>关于应急专家，</a:t>
            </a:r>
            <a:r>
              <a:rPr lang="zh-CN" altLang="en-US" sz="2000" dirty="0">
                <a:latin typeface="宋体" panose="02010600030101010101" pitchFamily="2" charset="-122"/>
                <a:ea typeface="宋体" panose="02010600030101010101" pitchFamily="2" charset="-122"/>
                <a:sym typeface="Arial" panose="020B0604020202020204" pitchFamily="34" charset="0"/>
              </a:rPr>
              <a:t>两个特征</a:t>
            </a:r>
            <a:r>
              <a:rPr lang="zh-CN" altLang="en-US" sz="2000" dirty="0" smtClean="0">
                <a:latin typeface="宋体" panose="02010600030101010101" pitchFamily="2" charset="-122"/>
                <a:ea typeface="宋体" panose="02010600030101010101" pitchFamily="2" charset="-122"/>
                <a:sym typeface="Arial" panose="020B0604020202020204" pitchFamily="34" charset="0"/>
              </a:rPr>
              <a:t>：</a:t>
            </a:r>
            <a:endParaRPr lang="en-US" altLang="zh-CN" sz="2000" dirty="0" smtClean="0">
              <a:latin typeface="宋体" panose="02010600030101010101" pitchFamily="2" charset="-122"/>
              <a:ea typeface="宋体" panose="02010600030101010101" pitchFamily="2" charset="-122"/>
              <a:sym typeface="Arial" panose="020B0604020202020204" pitchFamily="34" charset="0"/>
            </a:endParaRPr>
          </a:p>
          <a:p>
            <a:pPr eaLnBrk="1" fontAlgn="base" hangingPunct="1">
              <a:buNone/>
            </a:pPr>
            <a:r>
              <a:rPr lang="en-US" altLang="zh-CN" sz="2000" dirty="0">
                <a:latin typeface="宋体" panose="02010600030101010101" pitchFamily="2" charset="-122"/>
                <a:ea typeface="宋体" panose="02010600030101010101" pitchFamily="2" charset="-122"/>
                <a:sym typeface="Arial" panose="020B0604020202020204" pitchFamily="34" charset="0"/>
              </a:rPr>
              <a:t> </a:t>
            </a:r>
            <a:r>
              <a:rPr lang="en-US" altLang="zh-CN" sz="2000" dirty="0" smtClean="0">
                <a:latin typeface="宋体" panose="02010600030101010101" pitchFamily="2" charset="-122"/>
                <a:ea typeface="宋体" panose="02010600030101010101" pitchFamily="2" charset="-122"/>
                <a:sym typeface="Arial" panose="020B0604020202020204" pitchFamily="34" charset="0"/>
              </a:rPr>
              <a:t>   </a:t>
            </a:r>
            <a:r>
              <a:rPr lang="en-US" altLang="zh-CN" sz="2000" dirty="0" smtClean="0">
                <a:latin typeface="仿宋" panose="02010609060101010101" pitchFamily="49" charset="-122"/>
                <a:ea typeface="仿宋" panose="02010609060101010101" pitchFamily="49" charset="-122"/>
                <a:sym typeface="Arial" panose="020B0604020202020204" pitchFamily="34" charset="0"/>
              </a:rPr>
              <a:t>1.</a:t>
            </a:r>
            <a:r>
              <a:rPr lang="zh-CN" altLang="en-US" sz="2000" dirty="0" smtClean="0">
                <a:latin typeface="仿宋" panose="02010609060101010101" pitchFamily="49" charset="-122"/>
                <a:ea typeface="仿宋" panose="02010609060101010101" pitchFamily="49" charset="-122"/>
                <a:sym typeface="Arial" panose="020B0604020202020204" pitchFamily="34" charset="0"/>
              </a:rPr>
              <a:t>正常抽取行为已经履行，项目评标评审专家已经确定后，因突发</a:t>
            </a:r>
            <a:endParaRPr lang="en-US" altLang="zh-CN" sz="2000" dirty="0" smtClean="0">
              <a:latin typeface="仿宋" panose="02010609060101010101" pitchFamily="49" charset="-122"/>
              <a:ea typeface="仿宋" panose="02010609060101010101" pitchFamily="49" charset="-122"/>
              <a:sym typeface="Arial" panose="020B0604020202020204" pitchFamily="34" charset="0"/>
            </a:endParaRPr>
          </a:p>
          <a:p>
            <a:pPr eaLnBrk="1" fontAlgn="base" hangingPunct="1">
              <a:buNone/>
            </a:pPr>
            <a:r>
              <a:rPr lang="zh-CN" altLang="en-US" sz="2000" dirty="0" smtClean="0">
                <a:latin typeface="仿宋" panose="02010609060101010101" pitchFamily="49" charset="-122"/>
                <a:ea typeface="仿宋" panose="02010609060101010101" pitchFamily="49" charset="-122"/>
                <a:sym typeface="Arial" panose="020B0604020202020204" pitchFamily="34" charset="0"/>
              </a:rPr>
              <a:t>情况被迫更改、调整；</a:t>
            </a:r>
            <a:endParaRPr lang="en-US" altLang="zh-CN" sz="2000" dirty="0" smtClean="0">
              <a:latin typeface="仿宋" panose="02010609060101010101" pitchFamily="49" charset="-122"/>
              <a:ea typeface="仿宋" panose="02010609060101010101" pitchFamily="49" charset="-122"/>
              <a:sym typeface="Arial" panose="020B0604020202020204" pitchFamily="34" charset="0"/>
            </a:endParaRPr>
          </a:p>
          <a:p>
            <a:pPr eaLnBrk="1" fontAlgn="base" hangingPunct="1">
              <a:buNone/>
            </a:pPr>
            <a:r>
              <a:rPr lang="en-US" altLang="zh-CN" sz="2000" dirty="0">
                <a:latin typeface="仿宋" panose="02010609060101010101" pitchFamily="49" charset="-122"/>
                <a:ea typeface="仿宋" panose="02010609060101010101" pitchFamily="49" charset="-122"/>
                <a:sym typeface="Arial" panose="020B0604020202020204" pitchFamily="34" charset="0"/>
              </a:rPr>
              <a:t> </a:t>
            </a:r>
            <a:r>
              <a:rPr lang="en-US" altLang="zh-CN" sz="2000" dirty="0" smtClean="0">
                <a:latin typeface="仿宋" panose="02010609060101010101" pitchFamily="49" charset="-122"/>
                <a:ea typeface="仿宋" panose="02010609060101010101" pitchFamily="49" charset="-122"/>
                <a:sym typeface="Arial" panose="020B0604020202020204" pitchFamily="34" charset="0"/>
              </a:rPr>
              <a:t>   2.</a:t>
            </a:r>
            <a:r>
              <a:rPr lang="zh-CN" altLang="en-US" sz="2000" dirty="0" smtClean="0">
                <a:latin typeface="仿宋" panose="02010609060101010101" pitchFamily="49" charset="-122"/>
                <a:ea typeface="仿宋" panose="02010609060101010101" pitchFamily="49" charset="-122"/>
                <a:sym typeface="Arial" panose="020B0604020202020204" pitchFamily="34" charset="0"/>
              </a:rPr>
              <a:t>在紧急情况下确定，经补抽取确定的专家，很可能会临时改变正</a:t>
            </a:r>
            <a:endParaRPr lang="en-US" altLang="zh-CN" sz="2000" dirty="0" smtClean="0">
              <a:latin typeface="仿宋" panose="02010609060101010101" pitchFamily="49" charset="-122"/>
              <a:ea typeface="仿宋" panose="02010609060101010101" pitchFamily="49" charset="-122"/>
              <a:sym typeface="Arial" panose="020B0604020202020204" pitchFamily="34" charset="0"/>
            </a:endParaRPr>
          </a:p>
          <a:p>
            <a:pPr eaLnBrk="1" fontAlgn="base" hangingPunct="1">
              <a:buNone/>
            </a:pPr>
            <a:r>
              <a:rPr lang="zh-CN" altLang="en-US" sz="2000" dirty="0" smtClean="0">
                <a:latin typeface="仿宋" panose="02010609060101010101" pitchFamily="49" charset="-122"/>
                <a:ea typeface="仿宋" panose="02010609060101010101" pitchFamily="49" charset="-122"/>
                <a:sym typeface="Arial" panose="020B0604020202020204" pitchFamily="34" charset="0"/>
              </a:rPr>
              <a:t>常工作生活安排，且必须在规定时间内紧急赶赴评标地点。</a:t>
            </a:r>
            <a:endParaRPr lang="en-US" altLang="zh-CN" sz="2000" dirty="0" smtClean="0">
              <a:latin typeface="仿宋" panose="02010609060101010101" pitchFamily="49" charset="-122"/>
              <a:ea typeface="仿宋" panose="02010609060101010101" pitchFamily="49" charset="-122"/>
              <a:sym typeface="Arial" panose="020B0604020202020204" pitchFamily="34" charset="0"/>
            </a:endParaRPr>
          </a:p>
          <a:p>
            <a:pPr eaLnBrk="1" fontAlgn="base" hangingPunct="1">
              <a:buNone/>
            </a:pPr>
            <a:endParaRPr lang="en-US" altLang="zh-CN" sz="2000" dirty="0" smtClean="0">
              <a:latin typeface="仿宋" panose="02010609060101010101" pitchFamily="49" charset="-122"/>
              <a:ea typeface="仿宋" panose="02010609060101010101" pitchFamily="49" charset="-122"/>
              <a:sym typeface="Arial" panose="020B0604020202020204" pitchFamily="34" charset="0"/>
            </a:endParaRPr>
          </a:p>
          <a:p>
            <a:pPr eaLnBrk="1" fontAlgn="base" hangingPunct="1">
              <a:buNone/>
            </a:pPr>
            <a:r>
              <a:rPr lang="en-US" altLang="zh-CN" sz="2000" dirty="0" smtClean="0">
                <a:latin typeface="宋体" panose="02010600030101010101" pitchFamily="2" charset="-122"/>
                <a:ea typeface="宋体" panose="02010600030101010101" pitchFamily="2" charset="-122"/>
                <a:sym typeface="Arial" panose="020B0604020202020204" pitchFamily="34" charset="0"/>
              </a:rPr>
              <a:t>    </a:t>
            </a:r>
            <a:r>
              <a:rPr lang="zh-CN" altLang="en-US" sz="2000" dirty="0" smtClean="0">
                <a:latin typeface="宋体" panose="02010600030101010101" pitchFamily="2" charset="-122"/>
                <a:ea typeface="宋体" panose="02010600030101010101" pitchFamily="2" charset="-122"/>
                <a:sym typeface="Arial" panose="020B0604020202020204" pitchFamily="34" charset="0"/>
              </a:rPr>
              <a:t>按照此原则，因正常抽取确定的专家无法按时参加评标，专家抽取</a:t>
            </a:r>
            <a:endParaRPr lang="en-US" altLang="zh-CN" sz="2000" dirty="0" smtClean="0">
              <a:latin typeface="宋体" panose="02010600030101010101" pitchFamily="2" charset="-122"/>
              <a:ea typeface="宋体" panose="02010600030101010101" pitchFamily="2" charset="-122"/>
              <a:sym typeface="Arial" panose="020B0604020202020204" pitchFamily="34" charset="0"/>
            </a:endParaRPr>
          </a:p>
          <a:p>
            <a:pPr eaLnBrk="1" fontAlgn="base" hangingPunct="1">
              <a:buNone/>
            </a:pPr>
            <a:r>
              <a:rPr lang="zh-CN" altLang="en-US" sz="2000" dirty="0" smtClean="0">
                <a:latin typeface="宋体" panose="02010600030101010101" pitchFamily="2" charset="-122"/>
                <a:ea typeface="宋体" panose="02010600030101010101" pitchFamily="2" charset="-122"/>
                <a:sym typeface="Arial" panose="020B0604020202020204" pitchFamily="34" charset="0"/>
              </a:rPr>
              <a:t>申请人被迫在开标前</a:t>
            </a:r>
            <a:r>
              <a:rPr lang="en-US" altLang="zh-CN" sz="2000" dirty="0" smtClean="0">
                <a:latin typeface="宋体" panose="02010600030101010101" pitchFamily="2" charset="-122"/>
                <a:ea typeface="宋体" panose="02010600030101010101" pitchFamily="2" charset="-122"/>
                <a:sym typeface="Arial" panose="020B0604020202020204" pitchFamily="34" charset="0"/>
              </a:rPr>
              <a:t>2</a:t>
            </a:r>
            <a:r>
              <a:rPr lang="zh-CN" altLang="en-US" sz="2000" dirty="0" smtClean="0">
                <a:latin typeface="宋体" panose="02010600030101010101" pitchFamily="2" charset="-122"/>
                <a:ea typeface="宋体" panose="02010600030101010101" pitchFamily="2" charset="-122"/>
                <a:sym typeface="Arial" panose="020B0604020202020204" pitchFamily="34" charset="0"/>
              </a:rPr>
              <a:t>小时以内进行临时补抽确定的专家，均应视为应急</a:t>
            </a:r>
            <a:endParaRPr lang="en-US" altLang="zh-CN" sz="2000" dirty="0" smtClean="0">
              <a:latin typeface="宋体" panose="02010600030101010101" pitchFamily="2" charset="-122"/>
              <a:ea typeface="宋体" panose="02010600030101010101" pitchFamily="2" charset="-122"/>
              <a:sym typeface="Arial" panose="020B0604020202020204" pitchFamily="34" charset="0"/>
            </a:endParaRPr>
          </a:p>
          <a:p>
            <a:pPr eaLnBrk="1" fontAlgn="base" hangingPunct="1">
              <a:buNone/>
            </a:pPr>
            <a:r>
              <a:rPr lang="zh-CN" altLang="en-US" sz="2000" dirty="0" smtClean="0">
                <a:latin typeface="宋体" panose="02010600030101010101" pitchFamily="2" charset="-122"/>
                <a:ea typeface="宋体" panose="02010600030101010101" pitchFamily="2" charset="-122"/>
                <a:sym typeface="Arial" panose="020B0604020202020204" pitchFamily="34" charset="0"/>
              </a:rPr>
              <a:t>专家。</a:t>
            </a:r>
            <a:endParaRPr lang="en-US" altLang="zh-CN" sz="2000" dirty="0" smtClean="0">
              <a:latin typeface="宋体" panose="02010600030101010101" pitchFamily="2" charset="-122"/>
              <a:ea typeface="宋体" panose="02010600030101010101" pitchFamily="2" charset="-122"/>
              <a:sym typeface="Arial" panose="020B0604020202020204" pitchFamily="34" charset="0"/>
            </a:endParaRPr>
          </a:p>
          <a:p>
            <a:pPr eaLnBrk="1" fontAlgn="base" hangingPunct="1">
              <a:buNone/>
            </a:pPr>
            <a:endParaRPr lang="zh-CN" altLang="en-US" sz="2000" dirty="0">
              <a:latin typeface="宋体" panose="02010600030101010101" pitchFamily="2" charset="-122"/>
              <a:ea typeface="宋体" panose="02010600030101010101" pitchFamily="2" charset="-122"/>
              <a:sym typeface="Arial" panose="020B0604020202020204" pitchFamily="34" charset="0"/>
            </a:endParaRPr>
          </a:p>
          <a:p>
            <a:pPr eaLnBrk="1" fontAlgn="base" hangingPunct="1">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2000" strike="noStrike" noProof="1">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eaLnBrk="1" fontAlgn="base" hangingPunct="1">
              <a:buNone/>
            </a:pPr>
            <a:endParaRPr lang="zh-CN" altLang="en-US" sz="2000" strike="noStrike" noProof="1">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eaLnBrk="1" fontAlgn="base" hangingPunct="1">
              <a:buNone/>
            </a:pPr>
            <a:r>
              <a:rPr lang="zh-CN" altLang="en-US" sz="2000" strike="noStrike" noProof="1">
                <a:solidFill>
                  <a:srgbClr val="FF0000"/>
                </a:solidFill>
                <a:latin typeface="方正楷体简体" charset="-122"/>
                <a:ea typeface="方正楷体简体" charset="-122"/>
              </a:rPr>
              <a:t>             </a:t>
            </a:r>
            <a:endParaRPr lang="zh-CN" altLang="en-US" sz="2000" strike="noStrike" noProof="1">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2800" dirty="0">
                <a:solidFill>
                  <a:srgbClr val="0070C0"/>
                </a:solidFill>
                <a:ea typeface="宋体" panose="02010600030101010101" pitchFamily="2" charset="-122"/>
                <a:sym typeface="+mn-ea"/>
              </a:rPr>
              <a:t>关于</a:t>
            </a:r>
            <a:r>
              <a:rPr lang="zh-CN" altLang="en-US" sz="2800" dirty="0">
                <a:solidFill>
                  <a:srgbClr val="0070C0"/>
                </a:solidFill>
                <a:latin typeface="宋体" panose="02010600030101010101" pitchFamily="2" charset="-122"/>
                <a:ea typeface="宋体" panose="02010600030101010101" pitchFamily="2" charset="-122"/>
                <a:sym typeface="+mn-ea"/>
              </a:rPr>
              <a:t>专家酬劳暂行标准</a:t>
            </a:r>
            <a:endParaRPr lang="zh-CN" altLang="en-US" sz="2800" dirty="0"/>
          </a:p>
        </p:txBody>
      </p:sp>
      <p:sp>
        <p:nvSpPr>
          <p:cNvPr id="3" name="内容占位符 2"/>
          <p:cNvSpPr>
            <a:spLocks noGrp="1"/>
          </p:cNvSpPr>
          <p:nvPr>
            <p:ph idx="1"/>
          </p:nvPr>
        </p:nvSpPr>
        <p:spPr/>
        <p:txBody>
          <a:bodyPr/>
          <a:lstStyle/>
          <a:p>
            <a:pPr eaLnBrk="1"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dirty="0">
                <a:latin typeface="宋体" panose="02010600030101010101" pitchFamily="2" charset="-122"/>
                <a:ea typeface="宋体" panose="02010600030101010101" pitchFamily="2" charset="-122"/>
                <a:cs typeface="宋体" panose="02010600030101010101" pitchFamily="2" charset="-122"/>
                <a:sym typeface="+mn-ea"/>
              </a:rPr>
              <a:t>住宿费用</a:t>
            </a:r>
          </a:p>
          <a:p>
            <a:pPr eaLnBrk="1" hangingPunct="1">
              <a:buNone/>
            </a:pPr>
            <a:r>
              <a:rPr lang="zh-CN" altLang="en-US" sz="2000" noProof="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noProof="1">
                <a:latin typeface="宋体" panose="02010600030101010101" pitchFamily="2" charset="-122"/>
                <a:ea typeface="宋体" panose="02010600030101010101" pitchFamily="2" charset="-122"/>
                <a:cs typeface="宋体" panose="02010600030101010101" pitchFamily="2" charset="-122"/>
                <a:sym typeface="+mn-ea"/>
              </a:rPr>
              <a:t>条件：</a:t>
            </a:r>
          </a:p>
          <a:p>
            <a:pPr eaLnBrk="1" hangingPunct="1">
              <a:buNone/>
            </a:pPr>
            <a:r>
              <a:rPr lang="zh-CN" altLang="en-US" sz="2000"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a:latin typeface="仿宋" panose="02010609060101010101" charset="-122"/>
                <a:ea typeface="仿宋" panose="02010609060101010101" charset="-122"/>
                <a:cs typeface="宋体" panose="02010600030101010101" pitchFamily="2" charset="-122"/>
                <a:sym typeface="+mn-ea"/>
              </a:rPr>
              <a:t>①评标评审结束时间超过</a:t>
            </a:r>
            <a:r>
              <a:rPr lang="en-US" altLang="zh-CN" sz="2000" dirty="0">
                <a:latin typeface="仿宋" panose="02010609060101010101" charset="-122"/>
                <a:ea typeface="仿宋" panose="02010609060101010101" charset="-122"/>
                <a:cs typeface="宋体" panose="02010600030101010101" pitchFamily="2" charset="-122"/>
                <a:sym typeface="+mn-ea"/>
              </a:rPr>
              <a:t>22:00</a:t>
            </a:r>
            <a:r>
              <a:rPr lang="zh-CN" altLang="en-US" sz="2000" dirty="0">
                <a:latin typeface="仿宋" panose="02010609060101010101" charset="-122"/>
                <a:ea typeface="仿宋" panose="02010609060101010101" charset="-122"/>
                <a:cs typeface="宋体" panose="02010600030101010101" pitchFamily="2" charset="-122"/>
                <a:sym typeface="+mn-ea"/>
              </a:rPr>
              <a:t>时。（《专家酬劳暂行标准》）</a:t>
            </a:r>
          </a:p>
          <a:p>
            <a:pPr eaLnBrk="1" hangingPunct="1">
              <a:buNone/>
            </a:pPr>
            <a:r>
              <a:rPr lang="zh-CN" altLang="en-US" sz="2000" noProof="1">
                <a:latin typeface="仿宋" panose="02010609060101010101" charset="-122"/>
                <a:ea typeface="仿宋" panose="02010609060101010101" charset="-122"/>
                <a:cs typeface="宋体" panose="02010600030101010101" pitchFamily="2" charset="-122"/>
                <a:sym typeface="+mn-ea"/>
              </a:rPr>
              <a:t>   </a:t>
            </a:r>
            <a:r>
              <a:rPr lang="zh-CN" altLang="en-US" sz="2000" dirty="0">
                <a:latin typeface="仿宋" panose="02010609060101010101" charset="-122"/>
                <a:ea typeface="仿宋" panose="02010609060101010101" charset="-122"/>
                <a:cs typeface="宋体" panose="02010600030101010101" pitchFamily="2" charset="-122"/>
                <a:sym typeface="+mn-ea"/>
              </a:rPr>
              <a:t>②</a:t>
            </a:r>
            <a:r>
              <a:rPr lang="zh-CN" altLang="en-US" sz="2000" noProof="1">
                <a:latin typeface="仿宋" panose="02010609060101010101" charset="-122"/>
                <a:ea typeface="仿宋" panose="02010609060101010101" charset="-122"/>
                <a:cs typeface="宋体" panose="02010600030101010101" pitchFamily="2" charset="-122"/>
                <a:sym typeface="+mn-ea"/>
              </a:rPr>
              <a:t>因工作需要无法当天往返的，必须提前达到评标地点或评标结束后</a:t>
            </a:r>
          </a:p>
          <a:p>
            <a:pPr eaLnBrk="1" hangingPunct="1">
              <a:buNone/>
            </a:pPr>
            <a:r>
              <a:rPr lang="zh-CN" altLang="en-US" sz="2000" noProof="1">
                <a:latin typeface="仿宋" panose="02010609060101010101" charset="-122"/>
                <a:ea typeface="仿宋" panose="02010609060101010101" charset="-122"/>
                <a:cs typeface="宋体" panose="02010600030101010101" pitchFamily="2" charset="-122"/>
                <a:sym typeface="+mn-ea"/>
              </a:rPr>
              <a:t>住宿的。</a:t>
            </a:r>
          </a:p>
          <a:p>
            <a:pPr eaLnBrk="1" hangingPunct="1">
              <a:buNone/>
            </a:pPr>
            <a:r>
              <a:rPr lang="zh-CN" altLang="en-US" sz="2000" noProof="1">
                <a:latin typeface="宋体" panose="02010600030101010101" pitchFamily="2" charset="-122"/>
                <a:ea typeface="宋体" panose="02010600030101010101" pitchFamily="2" charset="-122"/>
                <a:cs typeface="宋体" panose="02010600030101010101" pitchFamily="2" charset="-122"/>
                <a:sym typeface="+mn-ea"/>
              </a:rPr>
              <a:t>   费用办法：</a:t>
            </a:r>
          </a:p>
          <a:p>
            <a:pPr eaLnBrk="1" hangingPunct="1">
              <a:buNone/>
            </a:pPr>
            <a:r>
              <a:rPr lang="zh-CN" altLang="en-US" sz="2000"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noProof="1">
                <a:latin typeface="仿宋" panose="02010609060101010101" charset="-122"/>
                <a:ea typeface="仿宋" panose="02010609060101010101" charset="-122"/>
                <a:cs typeface="宋体" panose="02010600030101010101" pitchFamily="2" charset="-122"/>
                <a:sym typeface="+mn-ea"/>
              </a:rPr>
              <a:t> ①交易发起方应当承担专家有关住宿费用。</a:t>
            </a:r>
          </a:p>
          <a:p>
            <a:pPr eaLnBrk="1" hangingPunct="1">
              <a:buNone/>
            </a:pPr>
            <a:r>
              <a:rPr lang="zh-CN" altLang="en-US" sz="2000" dirty="0">
                <a:latin typeface="仿宋" panose="02010609060101010101" charset="-122"/>
                <a:ea typeface="仿宋" panose="02010609060101010101" charset="-122"/>
                <a:cs typeface="宋体" panose="02010600030101010101" pitchFamily="2" charset="-122"/>
                <a:sym typeface="+mn-ea"/>
              </a:rPr>
              <a:t>   ②专家如选择实报实销，可参照省直党政机关和事业单位差旅住宿费</a:t>
            </a:r>
            <a:endParaRPr lang="en-US" altLang="zh-CN" sz="2000" dirty="0">
              <a:latin typeface="仿宋" panose="02010609060101010101" charset="-122"/>
              <a:ea typeface="仿宋" panose="02010609060101010101" charset="-122"/>
              <a:cs typeface="宋体" panose="02010600030101010101" pitchFamily="2" charset="-122"/>
              <a:sym typeface="+mn-ea"/>
            </a:endParaRPr>
          </a:p>
          <a:p>
            <a:pPr eaLnBrk="1" hangingPunct="1">
              <a:buNone/>
            </a:pPr>
            <a:r>
              <a:rPr lang="zh-CN" altLang="en-US" sz="2000" dirty="0">
                <a:latin typeface="仿宋" panose="02010609060101010101" charset="-122"/>
                <a:ea typeface="仿宋" panose="02010609060101010101" charset="-122"/>
                <a:cs typeface="宋体" panose="02010600030101010101" pitchFamily="2" charset="-122"/>
                <a:sym typeface="+mn-ea"/>
              </a:rPr>
              <a:t>标准，按处级及以下住宿限额标准以内予以报销。</a:t>
            </a:r>
          </a:p>
          <a:p>
            <a:pPr eaLnBrk="1" hangingPunct="1">
              <a:buNone/>
            </a:pPr>
            <a:r>
              <a:rPr lang="zh-CN" altLang="en-US" sz="2000" dirty="0">
                <a:latin typeface="仿宋" panose="02010609060101010101" charset="-122"/>
                <a:ea typeface="仿宋" panose="02010609060101010101" charset="-122"/>
                <a:cs typeface="宋体" panose="02010600030101010101" pitchFamily="2" charset="-122"/>
                <a:sym typeface="+mn-ea"/>
              </a:rPr>
              <a:t>   ③专家如选择包干支付，一律按每晚</a:t>
            </a:r>
            <a:r>
              <a:rPr lang="en-US" altLang="zh-CN" sz="2000" dirty="0">
                <a:latin typeface="仿宋" panose="02010609060101010101" charset="-122"/>
                <a:ea typeface="仿宋" panose="02010609060101010101" charset="-122"/>
                <a:cs typeface="宋体" panose="02010600030101010101" pitchFamily="2" charset="-122"/>
                <a:sym typeface="+mn-ea"/>
              </a:rPr>
              <a:t>400</a:t>
            </a:r>
            <a:r>
              <a:rPr lang="zh-CN" altLang="en-US" sz="2000" dirty="0">
                <a:latin typeface="仿宋" panose="02010609060101010101" charset="-122"/>
                <a:ea typeface="仿宋" panose="02010609060101010101" charset="-122"/>
                <a:cs typeface="宋体" panose="02010600030101010101" pitchFamily="2" charset="-122"/>
                <a:sym typeface="+mn-ea"/>
              </a:rPr>
              <a:t>元标准计算。</a:t>
            </a:r>
            <a:endParaRPr lang="zh-CN" altLang="en-US" sz="2000" noProof="1">
              <a:latin typeface="仿宋" panose="02010609060101010101" charset="-122"/>
              <a:ea typeface="仿宋" panose="02010609060101010101" charset="-122"/>
              <a:cs typeface="宋体" panose="02010600030101010101" pitchFamily="2" charset="-122"/>
              <a:sym typeface="+mn-ea"/>
            </a:endParaRPr>
          </a:p>
        </p:txBody>
      </p:sp>
    </p:spTree>
    <p:extLst>
      <p:ext uri="{BB962C8B-B14F-4D97-AF65-F5344CB8AC3E}">
        <p14:creationId xmlns:p14="http://schemas.microsoft.com/office/powerpoint/2010/main" val="1248355026"/>
      </p:ext>
    </p:extLst>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a:bodyPr>
          <a:lstStyle/>
          <a:p>
            <a:pPr marL="0" marR="0" lvl="0" indent="0" algn="l" defTabSz="914400" rtl="0" eaLnBrk="1" fontAlgn="b" latinLnBrk="0" hangingPunct="1">
              <a:spcBef>
                <a:spcPct val="0"/>
              </a:spcBef>
              <a:spcAft>
                <a:spcPts val="0"/>
              </a:spcAft>
              <a:buClrTx/>
              <a:buSzTx/>
              <a:buFontTx/>
              <a:buNone/>
              <a:defRPr/>
            </a:pPr>
            <a:r>
              <a:rPr lang="zh-CN" altLang="en-US" sz="3200" dirty="0">
                <a:solidFill>
                  <a:srgbClr val="0070C0"/>
                </a:solidFill>
                <a:ea typeface="宋体" panose="02010600030101010101" pitchFamily="2" charset="-122"/>
                <a:sym typeface="+mn-ea"/>
              </a:rPr>
              <a:t/>
            </a:r>
            <a:br>
              <a:rPr lang="zh-CN" altLang="en-US" sz="3200" dirty="0">
                <a:solidFill>
                  <a:srgbClr val="0070C0"/>
                </a:solidFill>
                <a:ea typeface="宋体" panose="02010600030101010101" pitchFamily="2" charset="-122"/>
                <a:sym typeface="+mn-ea"/>
              </a:rPr>
            </a:br>
            <a:r>
              <a:rPr lang="zh-CN" altLang="en-US" sz="2900" dirty="0">
                <a:solidFill>
                  <a:srgbClr val="0070C0"/>
                </a:solidFill>
                <a:ea typeface="宋体" panose="02010600030101010101" pitchFamily="2" charset="-122"/>
                <a:sym typeface="+mn-ea"/>
              </a:rPr>
              <a:t>关于</a:t>
            </a:r>
            <a:r>
              <a:rPr lang="zh-CN" altLang="en-US" sz="2900" dirty="0">
                <a:solidFill>
                  <a:srgbClr val="0070C0"/>
                </a:solidFill>
                <a:latin typeface="宋体" panose="02010600030101010101" pitchFamily="2" charset="-122"/>
                <a:ea typeface="宋体" panose="02010600030101010101" pitchFamily="2" charset="-122"/>
                <a:sym typeface="+mn-ea"/>
              </a:rPr>
              <a:t>专家酬劳暂行标准</a:t>
            </a:r>
            <a:endParaRPr kumimoji="0" lang="zh-CN" altLang="en-US" sz="2900" b="0" i="0" u="none" strike="noStrike" kern="1200" cap="none" spc="0" normalizeH="0" baseline="0" noProof="0" dirty="0" smtClean="0">
              <a:ln>
                <a:noFill/>
              </a:ln>
              <a:solidFill>
                <a:srgbClr val="0070C0"/>
              </a:solidFill>
              <a:effectLst/>
              <a:uLnTx/>
              <a:uFillTx/>
              <a:latin typeface="宋体" panose="02010600030101010101" pitchFamily="2" charset="-122"/>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marL="0" lvl="0" indent="0" eaLnBrk="1" hangingPunct="1">
              <a:buNone/>
            </a:pPr>
            <a:r>
              <a:rPr lang="en-US" altLang="zh-CN" sz="2000" dirty="0">
                <a:ea typeface="宋体" panose="02010600030101010101" pitchFamily="2" charset="-122"/>
              </a:rPr>
              <a:t>   </a:t>
            </a:r>
            <a:endParaRPr lang="en-US" altLang="zh-CN" sz="2400" dirty="0">
              <a:solidFill>
                <a:srgbClr val="0070C0"/>
              </a:solidFill>
              <a:ea typeface="宋体" panose="02010600030101010101" pitchFamily="2" charset="-122"/>
            </a:endParaRPr>
          </a:p>
          <a:p>
            <a:pPr eaLnBrk="1" fontAlgn="base" hangingPunct="1">
              <a:buNone/>
            </a:pPr>
            <a:r>
              <a:rPr lang="zh-CN" altLang="en-US" sz="2400" dirty="0">
                <a:ea typeface="宋体" panose="02010600030101010101" pitchFamily="2" charset="-122"/>
              </a:rPr>
              <a:t>  </a:t>
            </a: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dirty="0">
                <a:latin typeface="宋体" panose="02010600030101010101" pitchFamily="2" charset="-122"/>
                <a:ea typeface="宋体" panose="02010600030101010101" pitchFamily="2" charset="-122"/>
                <a:cs typeface="宋体" panose="02010600030101010101" pitchFamily="2" charset="-122"/>
                <a:sym typeface="+mn-ea"/>
              </a:rPr>
              <a:t>餐饮费用</a:t>
            </a:r>
          </a:p>
          <a:p>
            <a:pPr eaLnBrk="1" fontAlgn="base"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   条件：</a:t>
            </a:r>
            <a:r>
              <a:rPr lang="zh-CN" altLang="en-US" sz="2000" dirty="0">
                <a:latin typeface="仿宋" panose="02010609060101010101" charset="-122"/>
                <a:ea typeface="仿宋" panose="02010609060101010101" charset="-122"/>
                <a:cs typeface="宋体" panose="02010600030101010101" pitchFamily="2" charset="-122"/>
                <a:sym typeface="+mn-ea"/>
              </a:rPr>
              <a:t>评标评审结束时间超过</a:t>
            </a:r>
            <a:r>
              <a:rPr lang="en-US" altLang="zh-CN" sz="2000" dirty="0">
                <a:latin typeface="仿宋" panose="02010609060101010101" charset="-122"/>
                <a:ea typeface="仿宋" panose="02010609060101010101" charset="-122"/>
                <a:cs typeface="宋体" panose="02010600030101010101" pitchFamily="2" charset="-122"/>
                <a:sym typeface="+mn-ea"/>
              </a:rPr>
              <a:t>12:00</a:t>
            </a:r>
            <a:r>
              <a:rPr lang="zh-CN" altLang="en-US" sz="2000" dirty="0">
                <a:latin typeface="仿宋" panose="02010609060101010101" charset="-122"/>
                <a:ea typeface="仿宋" panose="02010609060101010101" charset="-122"/>
                <a:cs typeface="宋体" panose="02010600030101010101" pitchFamily="2" charset="-122"/>
                <a:sym typeface="+mn-ea"/>
              </a:rPr>
              <a:t>或</a:t>
            </a:r>
            <a:r>
              <a:rPr lang="en-US" altLang="zh-CN" sz="2000" dirty="0">
                <a:latin typeface="仿宋" panose="02010609060101010101" charset="-122"/>
                <a:ea typeface="仿宋" panose="02010609060101010101" charset="-122"/>
                <a:cs typeface="宋体" panose="02010600030101010101" pitchFamily="2" charset="-122"/>
                <a:sym typeface="+mn-ea"/>
              </a:rPr>
              <a:t>18:00</a:t>
            </a:r>
            <a:r>
              <a:rPr lang="zh-CN" altLang="en-US" sz="2000" dirty="0">
                <a:latin typeface="仿宋" panose="02010609060101010101" charset="-122"/>
                <a:ea typeface="仿宋" panose="02010609060101010101" charset="-122"/>
                <a:cs typeface="宋体" panose="02010600030101010101" pitchFamily="2" charset="-122"/>
                <a:sym typeface="+mn-ea"/>
              </a:rPr>
              <a:t>时，交易项目发起方或其</a:t>
            </a:r>
          </a:p>
          <a:p>
            <a:pPr eaLnBrk="1" fontAlgn="base" hangingPunct="1">
              <a:buNone/>
            </a:pPr>
            <a:r>
              <a:rPr lang="zh-CN" altLang="en-US" sz="2000" dirty="0">
                <a:latin typeface="仿宋" panose="02010609060101010101" charset="-122"/>
                <a:ea typeface="仿宋" panose="02010609060101010101" charset="-122"/>
                <a:cs typeface="宋体" panose="02010600030101010101" pitchFamily="2" charset="-122"/>
                <a:sym typeface="+mn-ea"/>
              </a:rPr>
              <a:t>委托的代理机构应当为专家统一安排午餐或晚餐，并承担相关费用。</a:t>
            </a:r>
          </a:p>
          <a:p>
            <a:pPr eaLnBrk="1" fontAlgn="base" hangingPunct="1">
              <a:buNone/>
            </a:pPr>
            <a:r>
              <a:rPr lang="zh-CN" altLang="en-US" sz="2000" dirty="0">
                <a:latin typeface="仿宋" panose="02010609060101010101" charset="-122"/>
                <a:ea typeface="仿宋" panose="02010609060101010101" charset="-122"/>
                <a:cs typeface="宋体" panose="02010600030101010101" pitchFamily="2" charset="-122"/>
                <a:sym typeface="+mn-ea"/>
              </a:rPr>
              <a:t>（《专家酬劳暂行标准》）</a:t>
            </a:r>
          </a:p>
          <a:p>
            <a:pPr eaLnBrk="1" fontAlgn="base" hangingPunct="1">
              <a:buNone/>
            </a:pPr>
            <a:endParaRPr lang="zh-CN" altLang="en-US" sz="2000" b="1" strike="noStrike" noProof="1">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eaLnBrk="1" fontAlgn="base" hangingPunct="1">
              <a:buNone/>
            </a:pPr>
            <a:r>
              <a:rPr lang="zh-CN" altLang="en-US" sz="2000" b="1" strike="noStrike" noProof="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费用办法：</a:t>
            </a:r>
          </a:p>
          <a:p>
            <a:pPr eaLnBrk="1" fontAlgn="base" hangingPunct="1">
              <a:buNone/>
            </a:pPr>
            <a:r>
              <a:rPr lang="zh-CN" altLang="en-US" sz="2000" dirty="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a:latin typeface="仿宋" panose="02010609060101010101" charset="-122"/>
                <a:ea typeface="仿宋" panose="02010609060101010101" charset="-122"/>
                <a:cs typeface="宋体" panose="02010600030101010101" pitchFamily="2" charset="-122"/>
                <a:sym typeface="+mn-ea"/>
              </a:rPr>
              <a:t> ①交易发起方按标准为专家提供餐饮的，不再另行支付餐饮费用。       ②专家自行解决餐饮的，餐饮费用报销以整数日计算，并按照省直党</a:t>
            </a:r>
          </a:p>
          <a:p>
            <a:pPr eaLnBrk="1" fontAlgn="base" hangingPunct="1">
              <a:buNone/>
            </a:pPr>
            <a:r>
              <a:rPr lang="zh-CN" altLang="en-US" sz="2000" dirty="0">
                <a:latin typeface="仿宋" panose="02010609060101010101" charset="-122"/>
                <a:ea typeface="仿宋" panose="02010609060101010101" charset="-122"/>
                <a:cs typeface="宋体" panose="02010600030101010101" pitchFamily="2" charset="-122"/>
                <a:sym typeface="+mn-ea"/>
              </a:rPr>
              <a:t>政机关和事业单位差旅伙食补贴标准进行包干支付或实报实销。</a:t>
            </a:r>
            <a:endParaRPr lang="zh-CN" altLang="en-US" sz="2000" dirty="0">
              <a:solidFill>
                <a:srgbClr val="FF0000"/>
              </a:solidFill>
              <a:latin typeface="方正楷体简体" charset="-122"/>
              <a:ea typeface="方正楷体简体" charset="-122"/>
              <a:sym typeface="华文楷体" charset="0"/>
            </a:endParaRPr>
          </a:p>
          <a:p>
            <a:pPr marL="0" lvl="0" indent="0">
              <a:buNone/>
            </a:pPr>
            <a:endParaRPr lang="zh-CN" altLang="en-US" sz="2000" dirty="0">
              <a:solidFill>
                <a:srgbClr val="FF0000"/>
              </a:solidFill>
              <a:latin typeface="方正楷体简体" charset="-122"/>
              <a:ea typeface="方正楷体简体" charset="-122"/>
              <a:sym typeface="华文楷体" charset="0"/>
            </a:endParaRPr>
          </a:p>
          <a:p>
            <a:pPr marL="0" lvl="0" indent="0">
              <a:buNone/>
            </a:pPr>
            <a:r>
              <a:rPr lang="zh-CN" altLang="en-US" sz="2400" dirty="0">
                <a:latin typeface="宋体" panose="02010600030101010101" pitchFamily="2" charset="-122"/>
                <a:ea typeface="宋体" panose="02010600030101010101" pitchFamily="2" charset="-122"/>
                <a:sym typeface="华文楷体" charset="0"/>
              </a:rPr>
              <a:t>  </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200" dirty="0">
                <a:solidFill>
                  <a:srgbClr val="0070C0"/>
                </a:solidFill>
                <a:ea typeface="宋体" panose="02010600030101010101" pitchFamily="2" charset="-122"/>
                <a:sym typeface="+mn-ea"/>
              </a:rPr>
              <a:t>关于</a:t>
            </a:r>
            <a:r>
              <a:rPr lang="zh-CN" altLang="en-US" sz="3200" dirty="0">
                <a:solidFill>
                  <a:srgbClr val="0070C0"/>
                </a:solidFill>
                <a:latin typeface="宋体" panose="02010600030101010101" pitchFamily="2" charset="-122"/>
                <a:ea typeface="宋体" panose="02010600030101010101" pitchFamily="2" charset="-122"/>
                <a:sym typeface="+mn-ea"/>
              </a:rPr>
              <a:t>专家酬劳暂行标准</a:t>
            </a:r>
            <a:endParaRPr lang="zh-CN" altLang="en-US" sz="3200" dirty="0"/>
          </a:p>
        </p:txBody>
      </p:sp>
      <p:sp>
        <p:nvSpPr>
          <p:cNvPr id="3" name="内容占位符 2"/>
          <p:cNvSpPr>
            <a:spLocks noGrp="1"/>
          </p:cNvSpPr>
          <p:nvPr>
            <p:ph idx="1"/>
          </p:nvPr>
        </p:nvSpPr>
        <p:spPr/>
        <p:txBody>
          <a:bodyPr/>
          <a:lstStyle/>
          <a:p>
            <a:pPr marL="0" indent="0">
              <a:buNone/>
            </a:pPr>
            <a:r>
              <a:rPr lang="zh-CN" altLang="en-US" sz="2000" dirty="0" smtClean="0">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dirty="0" smtClean="0">
                <a:latin typeface="宋体" panose="02010600030101010101" pitchFamily="2" charset="-122"/>
                <a:ea typeface="宋体" panose="02010600030101010101" pitchFamily="2" charset="-122"/>
                <a:cs typeface="宋体" panose="02010600030101010101" pitchFamily="2" charset="-122"/>
                <a:sym typeface="+mn-ea"/>
              </a:rPr>
              <a:t>交通费用</a:t>
            </a:r>
            <a:endParaRPr lang="en-US" altLang="zh-CN" sz="2000" b="1" dirty="0"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r>
              <a:rPr lang="zh-CN" altLang="en-US" sz="20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smtClean="0">
                <a:latin typeface="仿宋" panose="02010609060101010101" charset="-122"/>
                <a:ea typeface="仿宋" panose="02010609060101010101" charset="-122"/>
                <a:cs typeface="宋体" panose="02010600030101010101" pitchFamily="2" charset="-122"/>
                <a:sym typeface="+mn-ea"/>
              </a:rPr>
              <a:t>不</a:t>
            </a:r>
            <a:r>
              <a:rPr lang="zh-CN" altLang="en-US" sz="2000" dirty="0">
                <a:latin typeface="仿宋" panose="02010609060101010101" charset="-122"/>
                <a:ea typeface="仿宋" panose="02010609060101010101" charset="-122"/>
                <a:cs typeface="宋体" panose="02010600030101010101" pitchFamily="2" charset="-122"/>
                <a:sym typeface="+mn-ea"/>
              </a:rPr>
              <a:t>提倡专家自驾车前往评标评审</a:t>
            </a:r>
            <a:r>
              <a:rPr lang="zh-CN" altLang="en-US" sz="2000" dirty="0" smtClean="0">
                <a:latin typeface="仿宋" panose="02010609060101010101" charset="-122"/>
                <a:ea typeface="仿宋" panose="02010609060101010101" charset="-122"/>
                <a:cs typeface="宋体" panose="02010600030101010101" pitchFamily="2" charset="-122"/>
                <a:sym typeface="+mn-ea"/>
              </a:rPr>
              <a:t>地点。专家自驾车前往评标评审地点或无法提供公共交通票据的，视为选择包干支付，按</a:t>
            </a:r>
            <a:r>
              <a:rPr lang="en-US" altLang="zh-CN" sz="2000" dirty="0" smtClean="0">
                <a:latin typeface="仿宋" panose="02010609060101010101" charset="-122"/>
                <a:ea typeface="仿宋" panose="02010609060101010101" charset="-122"/>
                <a:cs typeface="宋体" panose="02010600030101010101" pitchFamily="2" charset="-122"/>
                <a:sym typeface="+mn-ea"/>
              </a:rPr>
              <a:t>《</a:t>
            </a:r>
            <a:r>
              <a:rPr lang="zh-CN" altLang="en-US" sz="2000" dirty="0" smtClean="0">
                <a:latin typeface="仿宋" panose="02010609060101010101" charset="-122"/>
                <a:ea typeface="仿宋" panose="02010609060101010101" charset="-122"/>
                <a:cs typeface="宋体" panose="02010600030101010101" pitchFamily="2" charset="-122"/>
                <a:sym typeface="+mn-ea"/>
              </a:rPr>
              <a:t>专家酬劳暂行第八条标准</a:t>
            </a:r>
            <a:r>
              <a:rPr lang="en-US" altLang="zh-CN" sz="2000" dirty="0" smtClean="0">
                <a:latin typeface="仿宋" panose="02010609060101010101" charset="-122"/>
                <a:ea typeface="仿宋" panose="02010609060101010101" charset="-122"/>
                <a:cs typeface="宋体" panose="02010600030101010101" pitchFamily="2" charset="-122"/>
                <a:sym typeface="+mn-ea"/>
              </a:rPr>
              <a:t>》</a:t>
            </a:r>
            <a:r>
              <a:rPr lang="zh-CN" altLang="en-US" sz="2000" dirty="0" smtClean="0">
                <a:latin typeface="仿宋" panose="02010609060101010101" charset="-122"/>
                <a:ea typeface="仿宋" panose="02010609060101010101" charset="-122"/>
                <a:cs typeface="宋体" panose="02010600030101010101" pitchFamily="2" charset="-122"/>
                <a:sym typeface="+mn-ea"/>
              </a:rPr>
              <a:t>第八条给付交通补助即可，无需支付燃料、路桥等其他任何交通费用。</a:t>
            </a:r>
            <a:endParaRPr lang="zh-CN" altLang="en-US" sz="2000" dirty="0">
              <a:latin typeface="仿宋" panose="02010609060101010101" charset="-122"/>
              <a:ea typeface="仿宋" panose="02010609060101010101" charset="-122"/>
              <a:cs typeface="宋体" panose="02010600030101010101" pitchFamily="2" charset="-122"/>
              <a:sym typeface="+mn-ea"/>
            </a:endParaRPr>
          </a:p>
          <a:p>
            <a:endParaRPr lang="zh-CN" altLang="en-US" dirty="0"/>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dirty="0">
                <a:solidFill>
                  <a:srgbClr val="0070C0"/>
                </a:solidFill>
                <a:ea typeface="宋体" panose="02010600030101010101" pitchFamily="2" charset="-122"/>
                <a:sym typeface="+mn-ea"/>
              </a:rPr>
              <a:t>关于</a:t>
            </a:r>
            <a:r>
              <a:rPr lang="zh-CN" altLang="en-US" sz="3200" dirty="0">
                <a:solidFill>
                  <a:srgbClr val="0070C0"/>
                </a:solidFill>
                <a:latin typeface="宋体" panose="02010600030101010101" pitchFamily="2" charset="-122"/>
                <a:ea typeface="宋体" panose="02010600030101010101" pitchFamily="2" charset="-122"/>
                <a:sym typeface="+mn-ea"/>
              </a:rPr>
              <a:t>专家酬劳暂行标准</a:t>
            </a:r>
            <a:endParaRPr kumimoji="0" lang="zh-CN" altLang="en-US" sz="3200" b="0" i="0" u="none" strike="noStrike" kern="1200" cap="none" spc="0" normalizeH="0" baseline="0" noProof="0" dirty="0" smtClean="0">
              <a:ln>
                <a:noFill/>
              </a:ln>
              <a:solidFill>
                <a:srgbClr val="0070C0"/>
              </a:solidFill>
              <a:effectLst/>
              <a:uLnTx/>
              <a:uFillTx/>
              <a:latin typeface="宋体" panose="02010600030101010101" pitchFamily="2" charset="-122"/>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marL="0" lvl="0" indent="0" eaLnBrk="1" hangingPunct="1">
              <a:buNone/>
            </a:pPr>
            <a:r>
              <a:rPr lang="en-US" altLang="zh-CN" sz="2000" dirty="0">
                <a:ea typeface="宋体" panose="02010600030101010101" pitchFamily="2" charset="-122"/>
              </a:rPr>
              <a:t> </a:t>
            </a:r>
            <a:endParaRPr lang="en-US" altLang="zh-CN" sz="2400" dirty="0">
              <a:solidFill>
                <a:srgbClr val="0070C0"/>
              </a:solidFill>
              <a:ea typeface="宋体" panose="02010600030101010101" pitchFamily="2" charset="-122"/>
            </a:endParaRPr>
          </a:p>
          <a:p>
            <a:pPr marL="0" lvl="0" indent="0" eaLnBrk="1" hangingPunct="1">
              <a:buNone/>
            </a:pPr>
            <a:r>
              <a:rPr lang="zh-CN" altLang="en-US" sz="2400" dirty="0">
                <a:ea typeface="宋体" panose="02010600030101010101" pitchFamily="2" charset="-122"/>
              </a:rPr>
              <a:t>  </a:t>
            </a:r>
            <a:r>
              <a:rPr lang="zh-CN" altLang="en-US" sz="2400" dirty="0">
                <a:latin typeface="宋体" panose="02010600030101010101" pitchFamily="2" charset="-122"/>
                <a:ea typeface="宋体" panose="02010600030101010101" pitchFamily="2" charset="-122"/>
                <a:sym typeface="华文楷体" charset="0"/>
              </a:rPr>
              <a:t>▲ </a:t>
            </a:r>
            <a:r>
              <a:rPr lang="zh-CN" altLang="en-US" sz="2000" dirty="0">
                <a:latin typeface="宋体" panose="02010600030101010101" pitchFamily="2" charset="-122"/>
                <a:ea typeface="宋体" panose="02010600030101010101" pitchFamily="2" charset="-122"/>
                <a:sym typeface="华文楷体" charset="0"/>
              </a:rPr>
              <a:t>专家在评标评审活动结束后，认为所得酬劳低于《专家酬劳暂行标准》确定的最低标准的，应及时向公共资源交易中心（平台）反映，或向有关行政监督部门进行投诉，不得以拒绝签名等手段进行要挟。</a:t>
            </a:r>
          </a:p>
          <a:p>
            <a:pPr marL="0" lvl="0" indent="0" eaLnBrk="1" hangingPunct="1">
              <a:buNone/>
            </a:pPr>
            <a:endParaRPr lang="zh-CN" altLang="en-US" sz="2000" dirty="0">
              <a:latin typeface="宋体" panose="02010600030101010101" pitchFamily="2" charset="-122"/>
              <a:ea typeface="宋体" panose="02010600030101010101" pitchFamily="2" charset="-122"/>
              <a:sym typeface="华文楷体" charset="0"/>
            </a:endParaRPr>
          </a:p>
          <a:p>
            <a:pPr marL="0" lvl="0" indent="0" eaLnBrk="1" hangingPunct="1">
              <a:buNone/>
            </a:pPr>
            <a:r>
              <a:rPr lang="zh-CN" altLang="en-US" sz="2000" dirty="0">
                <a:latin typeface="宋体" panose="02010600030101010101" pitchFamily="2" charset="-122"/>
                <a:ea typeface="宋体" panose="02010600030101010101" pitchFamily="2" charset="-122"/>
                <a:sym typeface="华文楷体" charset="0"/>
              </a:rPr>
              <a:t>    专家拒绝签名的，评标委员会可按照《评标委员会和评标方法暂行规定》（国家发展计划委员会等七部委令第</a:t>
            </a:r>
            <a:r>
              <a:rPr lang="en-US" altLang="zh-CN" sz="2000" dirty="0">
                <a:latin typeface="宋体" panose="02010600030101010101" pitchFamily="2" charset="-122"/>
                <a:ea typeface="宋体" panose="02010600030101010101" pitchFamily="2" charset="-122"/>
                <a:sym typeface="华文楷体" charset="0"/>
              </a:rPr>
              <a:t>12</a:t>
            </a:r>
            <a:r>
              <a:rPr lang="zh-CN" altLang="en-US" sz="2000" dirty="0">
                <a:latin typeface="宋体" panose="02010600030101010101" pitchFamily="2" charset="-122"/>
                <a:ea typeface="宋体" panose="02010600030101010101" pitchFamily="2" charset="-122"/>
                <a:sym typeface="华文楷体" charset="0"/>
              </a:rPr>
              <a:t>号》第四十三条中</a:t>
            </a:r>
            <a:r>
              <a:rPr lang="en-US" altLang="zh-CN" sz="2000" dirty="0">
                <a:latin typeface="宋体" panose="02010600030101010101" pitchFamily="2" charset="-122"/>
                <a:ea typeface="宋体" panose="02010600030101010101" pitchFamily="2" charset="-122"/>
                <a:sym typeface="华文楷体" charset="0"/>
              </a:rPr>
              <a:t>“</a:t>
            </a:r>
            <a:r>
              <a:rPr lang="zh-CN" altLang="en-US" sz="2000" dirty="0">
                <a:latin typeface="宋体" panose="02010600030101010101" pitchFamily="2" charset="-122"/>
                <a:ea typeface="宋体" panose="02010600030101010101" pitchFamily="2" charset="-122"/>
                <a:sym typeface="华文楷体" charset="0"/>
              </a:rPr>
              <a:t>评标委员会成员拒绝在评标报告上签字且不陈述其不同意见和理由的，视为同意评标结论。评标委员会应当对此作出书面说明并记录在案</a:t>
            </a:r>
            <a:r>
              <a:rPr lang="en-US" altLang="zh-CN" sz="2000" dirty="0">
                <a:latin typeface="宋体" panose="02010600030101010101" pitchFamily="2" charset="-122"/>
                <a:ea typeface="宋体" panose="02010600030101010101" pitchFamily="2" charset="-122"/>
                <a:sym typeface="华文楷体" charset="0"/>
              </a:rPr>
              <a:t>”</a:t>
            </a:r>
            <a:r>
              <a:rPr lang="zh-CN" altLang="en-US" sz="2000" dirty="0">
                <a:latin typeface="宋体" panose="02010600030101010101" pitchFamily="2" charset="-122"/>
                <a:ea typeface="宋体" panose="02010600030101010101" pitchFamily="2" charset="-122"/>
                <a:sym typeface="华文楷体" charset="0"/>
              </a:rPr>
              <a:t>有关规定执行。</a:t>
            </a:r>
            <a:r>
              <a:rPr lang="zh-CN" altLang="en-US" sz="2400" dirty="0">
                <a:latin typeface="宋体" panose="02010600030101010101" pitchFamily="2" charset="-122"/>
                <a:ea typeface="宋体" panose="02010600030101010101" pitchFamily="2" charset="-122"/>
                <a:sym typeface="华文楷体" charset="0"/>
              </a:rPr>
              <a:t>  </a:t>
            </a:r>
            <a:r>
              <a:rPr lang="zh-CN" altLang="en-US" sz="2000" dirty="0">
                <a:solidFill>
                  <a:srgbClr val="FF0000"/>
                </a:solidFill>
                <a:latin typeface="方正楷体简体" charset="-122"/>
                <a:ea typeface="方正楷体简体" charset="-122"/>
              </a:rPr>
              <a:t>              </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dirty="0">
                <a:solidFill>
                  <a:srgbClr val="7030A0"/>
                </a:solidFill>
                <a:ea typeface="黑体" panose="02010609060101010101" pitchFamily="49" charset="-122"/>
                <a:sym typeface="+mn-ea"/>
              </a:rPr>
              <a:t>广东省综合评标评审专家库</a:t>
            </a:r>
            <a:br>
              <a:rPr lang="zh-CN" altLang="en-US" sz="2800" dirty="0">
                <a:solidFill>
                  <a:srgbClr val="7030A0"/>
                </a:solidFill>
                <a:ea typeface="黑体" panose="02010609060101010101" pitchFamily="49" charset="-122"/>
                <a:sym typeface="+mn-ea"/>
              </a:rPr>
            </a:br>
            <a:r>
              <a:rPr lang="zh-CN" altLang="en-US" sz="2800" dirty="0">
                <a:solidFill>
                  <a:srgbClr val="7030A0"/>
                </a:solidFill>
                <a:ea typeface="黑体" panose="02010609060101010101" pitchFamily="49" charset="-122"/>
                <a:sym typeface="+mn-ea"/>
              </a:rPr>
              <a:t>和评标评审专家管理相关办法</a:t>
            </a:r>
          </a:p>
        </p:txBody>
      </p:sp>
      <p:sp>
        <p:nvSpPr>
          <p:cNvPr id="3" name="内容占位符 2"/>
          <p:cNvSpPr>
            <a:spLocks noGrp="1"/>
          </p:cNvSpPr>
          <p:nvPr>
            <p:ph idx="1"/>
          </p:nvPr>
        </p:nvSpPr>
        <p:spPr/>
        <p:txBody>
          <a:bodyPr/>
          <a:lstStyle/>
          <a:p>
            <a:pPr marL="0" indent="0">
              <a:buNone/>
            </a:pPr>
            <a:r>
              <a:rPr lang="en-US" altLang="zh-CN" dirty="0"/>
              <a:t>  </a:t>
            </a:r>
          </a:p>
          <a:p>
            <a:pPr marL="0" indent="0">
              <a:buNone/>
            </a:pPr>
            <a:r>
              <a:rPr lang="en-US" altLang="zh-CN" dirty="0"/>
              <a:t>  </a:t>
            </a:r>
            <a:r>
              <a:rPr lang="en-US" altLang="zh-CN" dirty="0" smtClean="0"/>
              <a:t>        </a:t>
            </a:r>
            <a:r>
              <a:rPr lang="zh-CN" altLang="en-US" sz="2800" dirty="0" smtClean="0"/>
              <a:t>一</a:t>
            </a:r>
            <a:r>
              <a:rPr lang="zh-CN" altLang="en-US" sz="2800" dirty="0"/>
              <a:t>、专家库背景情况介绍</a:t>
            </a:r>
          </a:p>
          <a:p>
            <a:pPr marL="0" indent="0">
              <a:buNone/>
            </a:pPr>
            <a:r>
              <a:rPr lang="zh-CN" altLang="en-US" sz="2800" dirty="0"/>
              <a:t>   </a:t>
            </a:r>
            <a:r>
              <a:rPr lang="zh-CN" altLang="en-US" sz="2800" dirty="0" smtClean="0"/>
              <a:t>        二</a:t>
            </a:r>
            <a:r>
              <a:rPr lang="zh-CN" altLang="en-US" sz="2800" dirty="0"/>
              <a:t>、解读省综合库有关</a:t>
            </a:r>
            <a:r>
              <a:rPr lang="zh-CN" altLang="en-US" sz="2800" dirty="0" smtClean="0"/>
              <a:t>管理办法</a:t>
            </a:r>
            <a:endParaRPr lang="zh-CN" altLang="en-US" sz="2800" dirty="0"/>
          </a:p>
          <a:p>
            <a:pPr marL="0" indent="0">
              <a:buNone/>
            </a:pPr>
            <a:r>
              <a:rPr lang="zh-CN" altLang="en-US" sz="2800" dirty="0" smtClean="0"/>
              <a:t>           三</a:t>
            </a:r>
            <a:r>
              <a:rPr lang="zh-CN" altLang="en-US" sz="2800" dirty="0"/>
              <a:t>、</a:t>
            </a:r>
            <a:r>
              <a:rPr lang="en-US" altLang="zh-CN" sz="2800" dirty="0"/>
              <a:t>“</a:t>
            </a:r>
            <a:r>
              <a:rPr lang="zh-CN" altLang="en-US" sz="2800" dirty="0"/>
              <a:t>数说</a:t>
            </a:r>
            <a:r>
              <a:rPr lang="en-US" altLang="zh-CN" sz="2800" dirty="0"/>
              <a:t>”</a:t>
            </a:r>
            <a:r>
              <a:rPr lang="zh-CN" altLang="en-US" sz="2800" dirty="0"/>
              <a:t>专家评标评审</a:t>
            </a: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rPr>
              <a:t>关于专家考评暂行办法</a:t>
            </a:r>
          </a:p>
        </p:txBody>
      </p:sp>
      <p:sp>
        <p:nvSpPr>
          <p:cNvPr id="20482" name="内容占位符 2"/>
          <p:cNvSpPr>
            <a:spLocks noGrp="1"/>
          </p:cNvSpPr>
          <p:nvPr>
            <p:ph idx="1"/>
          </p:nvPr>
        </p:nvSpPr>
        <p:spPr>
          <a:ln>
            <a:miter/>
          </a:ln>
        </p:spPr>
        <p:txBody>
          <a:bodyPr wrap="square" lIns="91440" tIns="45720" rIns="91440" bIns="45720" anchor="t"/>
          <a:lstStyle/>
          <a:p>
            <a:pPr marL="0" lvl="0" indent="0" eaLnBrk="1" hangingPunct="1">
              <a:buNone/>
            </a:pPr>
            <a:r>
              <a:rPr lang="en-US" altLang="zh-CN" sz="2000" dirty="0">
                <a:ea typeface="宋体" panose="02010600030101010101" pitchFamily="2" charset="-122"/>
              </a:rPr>
              <a:t>   </a:t>
            </a:r>
            <a:r>
              <a:rPr lang="zh-CN" altLang="en-US" sz="2000" b="1" dirty="0">
                <a:ea typeface="宋体" panose="02010600030101010101" pitchFamily="2" charset="-122"/>
              </a:rPr>
              <a:t>专家考评：</a:t>
            </a:r>
            <a:r>
              <a:rPr lang="zh-CN" altLang="en-US" sz="2000" dirty="0">
                <a:ea typeface="宋体" panose="02010600030101010101" pitchFamily="2" charset="-122"/>
              </a:rPr>
              <a:t>日常考评（履职负面行为记录）、年度考评</a:t>
            </a:r>
            <a:endParaRPr lang="en-US" altLang="zh-CN" sz="2000" dirty="0">
              <a:solidFill>
                <a:srgbClr val="0070C0"/>
              </a:solidFill>
              <a:ea typeface="宋体" panose="02010600030101010101" pitchFamily="2" charset="-122"/>
            </a:endParaRPr>
          </a:p>
          <a:p>
            <a:pPr marL="0" lvl="0" indent="0" eaLnBrk="1" hangingPunct="1">
              <a:buNone/>
            </a:pPr>
            <a:r>
              <a:rPr lang="zh-CN" altLang="en-US" sz="2400" dirty="0">
                <a:ea typeface="宋体" panose="02010600030101010101" pitchFamily="2" charset="-122"/>
              </a:rPr>
              <a:t>   </a:t>
            </a:r>
          </a:p>
          <a:p>
            <a:pPr marL="0" lvl="0" indent="0" eaLnBrk="1" hangingPunct="1">
              <a:buNone/>
            </a:pPr>
            <a:r>
              <a:rPr lang="zh-CN" altLang="en-US" sz="2400" dirty="0">
                <a:ea typeface="宋体" panose="02010600030101010101" pitchFamily="2" charset="-122"/>
              </a:rPr>
              <a:t>  </a:t>
            </a:r>
            <a:r>
              <a:rPr lang="zh-CN" altLang="en-US" sz="2400" b="1" dirty="0">
                <a:ea typeface="宋体" panose="02010600030101010101" pitchFamily="2" charset="-122"/>
              </a:rPr>
              <a:t> </a:t>
            </a:r>
            <a:r>
              <a:rPr lang="en-US" altLang="zh-CN" sz="2400" b="1" dirty="0">
                <a:ea typeface="宋体" panose="02010600030101010101" pitchFamily="2" charset="-122"/>
              </a:rPr>
              <a:t>“</a:t>
            </a:r>
            <a:r>
              <a:rPr lang="zh-CN" altLang="en-US" sz="2000" b="1" dirty="0">
                <a:ea typeface="宋体" panose="02010600030101010101" pitchFamily="2" charset="-122"/>
              </a:rPr>
              <a:t>负面行为记录</a:t>
            </a:r>
            <a:r>
              <a:rPr lang="en-US" altLang="zh-CN" sz="2000" b="1" dirty="0">
                <a:ea typeface="宋体" panose="02010600030101010101" pitchFamily="2" charset="-122"/>
              </a:rPr>
              <a:t>”</a:t>
            </a:r>
            <a:r>
              <a:rPr lang="zh-CN" altLang="en-US" sz="2000" b="1" dirty="0">
                <a:ea typeface="宋体" panose="02010600030101010101" pitchFamily="2" charset="-122"/>
              </a:rPr>
              <a:t>包括：</a:t>
            </a:r>
          </a:p>
          <a:p>
            <a:pPr marL="0" lvl="0" indent="0" eaLnBrk="1" hangingPunct="1">
              <a:buNone/>
            </a:pPr>
            <a:r>
              <a:rPr lang="zh-CN" altLang="en-US" sz="2000" dirty="0">
                <a:ea typeface="宋体" panose="02010600030101010101" pitchFamily="2" charset="-122"/>
              </a:rPr>
              <a:t>   一、准守评标评审纪律情况</a:t>
            </a:r>
          </a:p>
          <a:p>
            <a:pPr marL="0" lvl="0" indent="0" eaLnBrk="1" hangingPunct="1">
              <a:buNone/>
            </a:pPr>
            <a:r>
              <a:rPr lang="zh-CN" altLang="en-US" sz="2400" dirty="0">
                <a:latin typeface="宋体" panose="02010600030101010101" pitchFamily="2" charset="-122"/>
                <a:ea typeface="宋体" panose="02010600030101010101" pitchFamily="2" charset="-122"/>
                <a:sym typeface="华文楷体" charset="0"/>
              </a:rPr>
              <a:t>    </a:t>
            </a:r>
          </a:p>
          <a:p>
            <a:pPr marL="0" lvl="0" indent="0">
              <a:buNone/>
            </a:pPr>
            <a:r>
              <a:rPr lang="zh-CN" altLang="en-US" sz="2400" dirty="0">
                <a:latin typeface="宋体" panose="02010600030101010101" pitchFamily="2" charset="-122"/>
                <a:ea typeface="宋体" panose="02010600030101010101" pitchFamily="2" charset="-122"/>
                <a:sym typeface="华文楷体" charset="0"/>
              </a:rPr>
              <a:t>     </a:t>
            </a:r>
            <a:endParaRPr lang="zh-CN" altLang="en-US" sz="2400" dirty="0">
              <a:solidFill>
                <a:srgbClr val="FF0000"/>
              </a:solidFill>
              <a:latin typeface="宋体" panose="02010600030101010101" pitchFamily="2" charset="-122"/>
              <a:ea typeface="宋体" panose="02010600030101010101" pitchFamily="2" charset="-122"/>
              <a:sym typeface="华文楷体" charset="0"/>
            </a:endParaRPr>
          </a:p>
          <a:p>
            <a:pPr marL="0" lvl="0" indent="0">
              <a:buNone/>
            </a:pPr>
            <a:r>
              <a:rPr lang="zh-CN" altLang="en-US" sz="2400" dirty="0">
                <a:latin typeface="宋体" panose="02010600030101010101" pitchFamily="2" charset="-122"/>
                <a:ea typeface="宋体" panose="02010600030101010101" pitchFamily="2" charset="-122"/>
                <a:sym typeface="华文楷体" charset="0"/>
              </a:rPr>
              <a:t>   </a:t>
            </a:r>
            <a:r>
              <a:rPr lang="zh-CN" altLang="en-US" sz="2000" dirty="0">
                <a:solidFill>
                  <a:srgbClr val="FF0000"/>
                </a:solidFill>
                <a:latin typeface="方正楷体简体" charset="-122"/>
                <a:ea typeface="方正楷体简体" charset="-122"/>
              </a:rPr>
              <a:t>              </a:t>
            </a:r>
            <a:endParaRPr lang="zh-CN" altLang="en-US" sz="2000" dirty="0">
              <a:latin typeface="宋体" panose="02010600030101010101" pitchFamily="2" charset="-122"/>
              <a:ea typeface="宋体" panose="02010600030101010101" pitchFamily="2" charset="-122"/>
            </a:endParaRPr>
          </a:p>
        </p:txBody>
      </p:sp>
      <p:graphicFrame>
        <p:nvGraphicFramePr>
          <p:cNvPr id="2" name="表格 -1"/>
          <p:cNvGraphicFramePr/>
          <p:nvPr/>
        </p:nvGraphicFramePr>
        <p:xfrm>
          <a:off x="935355" y="3261360"/>
          <a:ext cx="7536180" cy="2946400"/>
        </p:xfrm>
        <a:graphic>
          <a:graphicData uri="http://schemas.openxmlformats.org/drawingml/2006/table">
            <a:tbl>
              <a:tblPr firstRow="1" bandRow="1">
                <a:tableStyleId>{5940675A-B579-460E-94D1-54222C63F5DA}</a:tableStyleId>
              </a:tblPr>
              <a:tblGrid>
                <a:gridCol w="481330"/>
                <a:gridCol w="446405"/>
                <a:gridCol w="6608445"/>
              </a:tblGrid>
              <a:tr h="266700">
                <a:tc>
                  <a:txBody>
                    <a:bodyPr/>
                    <a:lstStyle/>
                    <a:p>
                      <a:pPr marL="0" indent="0" algn="ctr">
                        <a:buNone/>
                      </a:pPr>
                      <a:r>
                        <a:rPr lang="zh-CN" altLang="en-US" sz="1400" b="0" u="none" dirty="0">
                          <a:latin typeface="宋体" panose="02010600030101010101" pitchFamily="2" charset="-122"/>
                          <a:ea typeface="宋体" panose="02010600030101010101" pitchFamily="2" charset="-122"/>
                          <a:cs typeface="Times New Roman" panose="02020603050405020304" pitchFamily="18" charset="0"/>
                        </a:rPr>
                        <a:t>类别</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400" b="0" u="none">
                          <a:latin typeface="宋体" panose="02010600030101010101" pitchFamily="2" charset="-122"/>
                          <a:ea typeface="宋体" panose="02010600030101010101" pitchFamily="2" charset="-122"/>
                          <a:cs typeface="Times New Roman" panose="02020603050405020304" pitchFamily="18" charset="0"/>
                        </a:rPr>
                        <a:t>序号</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专家存在下列负面行为</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62000">
                <a:tc rowSpan="7">
                  <a:txBody>
                    <a:bodyPr/>
                    <a:lstStyle/>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遵守</a:t>
                      </a:r>
                    </a:p>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评标评审纪律情况</a:t>
                      </a:r>
                    </a:p>
                    <a:p>
                      <a:pPr marL="0" indent="0" algn="l">
                        <a:buNone/>
                      </a:pPr>
                      <a:r>
                        <a:rPr lang="en-US" altLang="zh-CN" sz="1400" b="0" u="sng">
                          <a:latin typeface="宋体" panose="02010600030101010101" pitchFamily="2" charset="-122"/>
                          <a:ea typeface="宋体" panose="02010600030101010101" pitchFamily="2" charset="-122"/>
                        </a:rPr>
                        <a:t> </a:t>
                      </a:r>
                    </a:p>
                    <a:p>
                      <a:pPr marL="0" indent="0" algn="ctr">
                        <a:buNone/>
                      </a:pPr>
                      <a:r>
                        <a:rPr lang="en-US" altLang="zh-CN" sz="1400" b="0" u="none">
                          <a:latin typeface="宋体" panose="02010600030101010101" pitchFamily="2" charset="-122"/>
                          <a:ea typeface="宋体" panose="02010600030101010101" pitchFamily="2" charset="-122"/>
                        </a:rPr>
                        <a:t> </a:t>
                      </a:r>
                    </a:p>
                    <a:p>
                      <a:pPr marL="0" indent="0" algn="l">
                        <a:buNone/>
                      </a:pPr>
                      <a:r>
                        <a:rPr lang="en-US" altLang="zh-CN" sz="1400" b="0" u="sng">
                          <a:latin typeface="宋体" panose="02010600030101010101" pitchFamily="2" charset="-122"/>
                          <a:ea typeface="宋体" panose="02010600030101010101" pitchFamily="2" charset="-122"/>
                        </a:rPr>
                        <a:t> </a:t>
                      </a:r>
                    </a:p>
                    <a:p>
                      <a:pPr marL="0" indent="0" algn="l">
                        <a:buNone/>
                      </a:pPr>
                      <a:r>
                        <a:rPr lang="en-US" altLang="zh-CN" sz="1400" b="0" u="sng">
                          <a:latin typeface="宋体" panose="02010600030101010101" pitchFamily="2" charset="-122"/>
                          <a:ea typeface="宋体" panose="02010600030101010101" pitchFamily="2" charset="-122"/>
                        </a:rPr>
                        <a:t> </a:t>
                      </a:r>
                    </a:p>
                    <a:p>
                      <a:pPr marL="0" indent="0" algn="l">
                        <a:buNone/>
                      </a:pPr>
                      <a:r>
                        <a:rPr lang="en-US" altLang="zh-CN" sz="1400" b="0" u="sng">
                          <a:latin typeface="宋体" panose="02010600030101010101" pitchFamily="2" charset="-122"/>
                          <a:ea typeface="宋体" panose="02010600030101010101" pitchFamily="2" charset="-122"/>
                        </a:rPr>
                        <a:t> </a:t>
                      </a:r>
                    </a:p>
                    <a:p>
                      <a:pPr marL="0" indent="0" algn="l">
                        <a:buNone/>
                      </a:pPr>
                      <a:r>
                        <a:rPr lang="en-US" altLang="zh-CN" sz="1400" b="0" u="sng">
                          <a:latin typeface="宋体" panose="02010600030101010101" pitchFamily="2" charset="-122"/>
                          <a:ea typeface="宋体" panose="02010600030101010101" pitchFamily="2" charset="-122"/>
                        </a:rPr>
                        <a:t> </a:t>
                      </a:r>
                      <a:endParaRPr lang="en-US" altLang="zh-CN" sz="1400" b="0" u="sng">
                        <a:latin typeface="宋体" panose="02010600030101010101" pitchFamily="2" charset="-122"/>
                        <a:ea typeface="宋体" panose="02010600030101010101" pitchFamily="2" charset="-122"/>
                        <a:cs typeface="Times New Roman" panose="02020603050405020304" pitchFamily="18" charset="0"/>
                      </a:endParaRP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Times New Roman" panose="02020603050405020304" pitchFamily="18" charset="0"/>
                        </a:rPr>
                        <a:t>1</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solidFill>
                            <a:srgbClr val="FF0000"/>
                          </a:solidFill>
                          <a:highlight>
                            <a:srgbClr val="FFFFFF"/>
                          </a:highlight>
                          <a:latin typeface="宋体" panose="02010600030101010101" pitchFamily="2" charset="-122"/>
                          <a:ea typeface="宋体" panose="02010600030101010101" pitchFamily="2" charset="-122"/>
                          <a:cs typeface="Times New Roman" panose="02020603050405020304" pitchFamily="18" charset="0"/>
                        </a:rPr>
                        <a:t>确认出席评标评审活动后因故不能参加，未在通知集合时间</a:t>
                      </a:r>
                      <a:r>
                        <a:rPr lang="en-US" altLang="zh-CN" sz="1400" b="0" u="none" dirty="0">
                          <a:solidFill>
                            <a:srgbClr val="FF0000"/>
                          </a:solidFill>
                          <a:highlight>
                            <a:srgbClr val="FFFFFF"/>
                          </a:highlight>
                          <a:latin typeface="宋体" panose="02010600030101010101" pitchFamily="2" charset="-122"/>
                          <a:ea typeface="宋体" panose="02010600030101010101" pitchFamily="2" charset="-122"/>
                          <a:cs typeface="Times New Roman" panose="02020603050405020304" pitchFamily="18" charset="0"/>
                        </a:rPr>
                        <a:t>2</a:t>
                      </a:r>
                      <a:r>
                        <a:rPr lang="zh-CN" altLang="en-US" sz="1400" b="0" u="none" dirty="0">
                          <a:solidFill>
                            <a:srgbClr val="FF0000"/>
                          </a:solidFill>
                          <a:highlight>
                            <a:srgbClr val="FFFFFF"/>
                          </a:highlight>
                          <a:latin typeface="宋体" panose="02010600030101010101" pitchFamily="2" charset="-122"/>
                          <a:ea typeface="宋体" panose="02010600030101010101" pitchFamily="2" charset="-122"/>
                          <a:cs typeface="Times New Roman" panose="02020603050405020304" pitchFamily="18" charset="0"/>
                        </a:rPr>
                        <a:t>小时前请假的（补抽专家除外）。</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99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Times New Roman" panose="02020603050405020304" pitchFamily="18" charset="0"/>
                        </a:rPr>
                        <a:t>2</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solidFill>
                            <a:srgbClr val="FF0000"/>
                          </a:solidFill>
                          <a:highlight>
                            <a:srgbClr val="FFFFFF"/>
                          </a:highlight>
                          <a:latin typeface="宋体" panose="02010600030101010101" pitchFamily="2" charset="-122"/>
                          <a:ea typeface="宋体" panose="02010600030101010101" pitchFamily="2" charset="-122"/>
                          <a:cs typeface="Times New Roman" panose="02020603050405020304" pitchFamily="18" charset="0"/>
                        </a:rPr>
                        <a:t>确认出席评标评审活动后无正当理由不参加，且未及时告知专家抽取申请人。</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13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Times New Roman" panose="02020603050405020304" pitchFamily="18" charset="0"/>
                        </a:rPr>
                        <a:t>3</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latin typeface="宋体" panose="02010600030101010101" pitchFamily="2" charset="-122"/>
                          <a:ea typeface="宋体" panose="02010600030101010101" pitchFamily="2" charset="-122"/>
                          <a:cs typeface="Times New Roman" panose="02020603050405020304" pitchFamily="18" charset="0"/>
                        </a:rPr>
                        <a:t>迟到，影响评标评审工作整体进展。</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94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Times New Roman" panose="02020603050405020304" pitchFamily="18" charset="0"/>
                        </a:rPr>
                        <a:t>4</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Times New Roman" panose="02020603050405020304" pitchFamily="18" charset="0"/>
                        </a:rPr>
                        <a:t>不按要求存放或违规使用通讯工具。</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810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Times New Roman" panose="02020603050405020304" pitchFamily="18" charset="0"/>
                        </a:rPr>
                        <a:t>5</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latin typeface="宋体" panose="02010600030101010101" pitchFamily="2" charset="-122"/>
                          <a:ea typeface="宋体" panose="02010600030101010101" pitchFamily="2" charset="-122"/>
                          <a:cs typeface="Times New Roman" panose="02020603050405020304" pitchFamily="18" charset="0"/>
                        </a:rPr>
                        <a:t>不遵守评标评审纪律，不服从现场工作人员管理，影响正常评标评审秩序。</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94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Times New Roman" panose="02020603050405020304" pitchFamily="18" charset="0"/>
                        </a:rPr>
                        <a:t>6</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Times New Roman" panose="02020603050405020304" pitchFamily="18" charset="0"/>
                        </a:rPr>
                        <a:t>在评标评审过程中擅离职守，影响评标评审工作整体进展。</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67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Times New Roman" panose="02020603050405020304" pitchFamily="18" charset="0"/>
                        </a:rPr>
                        <a:t>7</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latin typeface="宋体" panose="02010600030101010101" pitchFamily="2" charset="-122"/>
                          <a:ea typeface="宋体" panose="02010600030101010101" pitchFamily="2" charset="-122"/>
                          <a:cs typeface="Times New Roman" panose="02020603050405020304" pitchFamily="18" charset="0"/>
                        </a:rPr>
                        <a:t>其他违反评标评审纪律的情况。</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noProof="0" dirty="0" smtClean="0">
                <a:ln>
                  <a:noFill/>
                </a:ln>
                <a:solidFill>
                  <a:srgbClr val="0070C0"/>
                </a:solidFill>
                <a:effectLst/>
                <a:uLnTx/>
                <a:uFillTx/>
                <a:ea typeface="宋体" panose="02010600030101010101" pitchFamily="2" charset="-122"/>
                <a:sym typeface="+mn-ea"/>
              </a:rPr>
              <a:t>关于专家考评暂行办法</a:t>
            </a:r>
            <a:endParaRPr kumimoji="0" lang="zh-CN" altLang="en-US" sz="32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20482" name="内容占位符 2"/>
          <p:cNvSpPr>
            <a:spLocks noGrp="1"/>
          </p:cNvSpPr>
          <p:nvPr>
            <p:ph idx="1"/>
          </p:nvPr>
        </p:nvSpPr>
        <p:spPr>
          <a:ln>
            <a:miter/>
          </a:ln>
        </p:spPr>
        <p:txBody>
          <a:bodyPr wrap="square" lIns="91440" tIns="45720" rIns="91440" bIns="45720" anchor="t"/>
          <a:lstStyle/>
          <a:p>
            <a:pPr marL="0" lvl="0" indent="0" eaLnBrk="1" hangingPunct="1">
              <a:buNone/>
            </a:pPr>
            <a:r>
              <a:rPr lang="en-US" altLang="zh-CN" sz="2000" dirty="0">
                <a:ea typeface="宋体" panose="02010600030101010101" pitchFamily="2" charset="-122"/>
              </a:rPr>
              <a:t>   </a:t>
            </a:r>
            <a:r>
              <a:rPr lang="zh-CN" altLang="en-US" sz="2000" dirty="0">
                <a:ea typeface="宋体" panose="02010600030101010101" pitchFamily="2" charset="-122"/>
              </a:rPr>
              <a:t>二、遵守职业道德情况</a:t>
            </a:r>
            <a:endParaRPr lang="zh-CN" altLang="en-US" sz="2000" dirty="0">
              <a:latin typeface="宋体" panose="02010600030101010101" pitchFamily="2" charset="-122"/>
              <a:ea typeface="宋体" panose="02010600030101010101" pitchFamily="2" charset="-122"/>
              <a:sym typeface="华文楷体" charset="0"/>
            </a:endParaRPr>
          </a:p>
          <a:p>
            <a:pPr marL="0" lvl="0" indent="0" eaLnBrk="1" hangingPunct="1">
              <a:buNone/>
            </a:pPr>
            <a:endParaRPr lang="en-US" altLang="zh-CN" sz="2000" dirty="0">
              <a:latin typeface="宋体" panose="02010600030101010101" pitchFamily="2" charset="-122"/>
              <a:ea typeface="宋体" panose="02010600030101010101" pitchFamily="2" charset="-122"/>
              <a:sym typeface="华文楷体" charset="0"/>
            </a:endParaRPr>
          </a:p>
        </p:txBody>
      </p:sp>
      <p:graphicFrame>
        <p:nvGraphicFramePr>
          <p:cNvPr id="2" name="表格 1"/>
          <p:cNvGraphicFramePr/>
          <p:nvPr/>
        </p:nvGraphicFramePr>
        <p:xfrm>
          <a:off x="818515" y="2176145"/>
          <a:ext cx="7284720" cy="4382136"/>
        </p:xfrm>
        <a:graphic>
          <a:graphicData uri="http://schemas.openxmlformats.org/drawingml/2006/table">
            <a:tbl>
              <a:tblPr firstRow="1" bandRow="1">
                <a:tableStyleId>{5940675A-B579-460E-94D1-54222C63F5DA}</a:tableStyleId>
              </a:tblPr>
              <a:tblGrid>
                <a:gridCol w="650240"/>
                <a:gridCol w="616585"/>
                <a:gridCol w="6017895"/>
              </a:tblGrid>
              <a:tr h="457835">
                <a:tc>
                  <a:txBody>
                    <a:bodyPr/>
                    <a:lstStyle/>
                    <a:p>
                      <a:pPr marL="0" indent="0" algn="ctr">
                        <a:buNone/>
                      </a:pPr>
                      <a:r>
                        <a:rPr lang="zh-CN" altLang="en-US" sz="1400" b="0" u="none" dirty="0">
                          <a:latin typeface="Times New Roman" panose="02020603050405020304" pitchFamily="18" charset="0"/>
                          <a:ea typeface="Times New Roman" panose="02020603050405020304" pitchFamily="18" charset="0"/>
                          <a:cs typeface="Times New Roman" panose="02020603050405020304" pitchFamily="18" charset="0"/>
                        </a:rPr>
                        <a:t>类别</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400" b="0" u="none">
                          <a:latin typeface="Times New Roman" panose="02020603050405020304" pitchFamily="18" charset="0"/>
                          <a:ea typeface="Times New Roman" panose="02020603050405020304" pitchFamily="18" charset="0"/>
                          <a:cs typeface="Times New Roman" panose="02020603050405020304" pitchFamily="18" charset="0"/>
                        </a:rPr>
                        <a:t>序号</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专家存在下列负面行为</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0845">
                <a:tc rowSpan="11">
                  <a:txBody>
                    <a:bodyPr/>
                    <a:lstStyle/>
                    <a:p>
                      <a:pPr marL="0" indent="0" algn="ctr">
                        <a:buNone/>
                      </a:pPr>
                      <a:endParaRPr lang="zh-CN" altLang="en-US" sz="1400" b="0" u="none">
                        <a:latin typeface="宋体" panose="02010600030101010101" pitchFamily="2" charset="-122"/>
                        <a:ea typeface="宋体" panose="02010600030101010101" pitchFamily="2" charset="-122"/>
                        <a:cs typeface="宋体" panose="02010600030101010101" pitchFamily="2" charset="-122"/>
                      </a:endParaRPr>
                    </a:p>
                    <a:p>
                      <a:pPr marL="0" indent="0" algn="ctr">
                        <a:buNone/>
                      </a:pPr>
                      <a:endParaRPr lang="zh-CN" altLang="en-US" sz="1400" b="0" u="none">
                        <a:latin typeface="宋体" panose="02010600030101010101" pitchFamily="2" charset="-122"/>
                        <a:ea typeface="宋体" panose="02010600030101010101" pitchFamily="2" charset="-122"/>
                        <a:cs typeface="宋体" panose="02010600030101010101" pitchFamily="2" charset="-122"/>
                      </a:endParaRPr>
                    </a:p>
                    <a:p>
                      <a:pPr marL="0" indent="0" algn="ctr">
                        <a:buNone/>
                      </a:pPr>
                      <a:endParaRPr lang="zh-CN" altLang="en-US" sz="1400" b="0" u="none">
                        <a:latin typeface="宋体" panose="02010600030101010101" pitchFamily="2" charset="-122"/>
                        <a:ea typeface="宋体" panose="02010600030101010101" pitchFamily="2" charset="-122"/>
                        <a:cs typeface="宋体" panose="02010600030101010101" pitchFamily="2" charset="-122"/>
                      </a:endParaRPr>
                    </a:p>
                    <a:p>
                      <a:pPr marL="0" indent="0" algn="ctr">
                        <a:buNone/>
                      </a:pPr>
                      <a:endParaRPr lang="zh-CN" altLang="en-US" sz="1400" b="0" u="none">
                        <a:latin typeface="宋体" panose="02010600030101010101" pitchFamily="2" charset="-122"/>
                        <a:ea typeface="宋体" panose="02010600030101010101" pitchFamily="2" charset="-122"/>
                        <a:cs typeface="宋体" panose="02010600030101010101" pitchFamily="2" charset="-122"/>
                      </a:endParaRPr>
                    </a:p>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遵守</a:t>
                      </a:r>
                    </a:p>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职业</a:t>
                      </a:r>
                    </a:p>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道德</a:t>
                      </a:r>
                    </a:p>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情况</a:t>
                      </a:r>
                    </a:p>
                    <a:p>
                      <a:pPr marL="0" indent="0" algn="ctr">
                        <a:buNone/>
                      </a:pPr>
                      <a:r>
                        <a:rPr lang="en-US" altLang="zh-CN" sz="1400" b="0" u="none">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p>
                    <a:p>
                      <a:pPr marL="0" indent="0" algn="l">
                        <a:buNone/>
                      </a:pPr>
                      <a:r>
                        <a:rPr lang="en-US" altLang="zh-CN" sz="1400" b="0" u="sng">
                          <a:latin typeface="Times New Roman" panose="02020603050405020304" pitchFamily="18" charset="0"/>
                          <a:ea typeface="Times New Roman" panose="02020603050405020304" pitchFamily="18" charset="0"/>
                        </a:rPr>
                        <a:t> </a:t>
                      </a:r>
                      <a:endParaRPr lang="en-US" altLang="zh-CN" sz="1400" b="0" u="sng">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Times New Roman" panose="02020603050405020304" pitchFamily="18" charset="0"/>
                          <a:ea typeface="Times New Roman" panose="02020603050405020304" pitchFamily="18" charset="0"/>
                          <a:cs typeface="Times New Roman" panose="02020603050405020304" pitchFamily="18" charset="0"/>
                        </a:rPr>
                        <a:t>1</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未及时告知工作单位变更情况并提供相关回避单位信息，致使专家抽取时未能回避。</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337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Times New Roman" panose="02020603050405020304" pitchFamily="18" charset="0"/>
                          <a:ea typeface="Times New Roman" panose="02020603050405020304" pitchFamily="18" charset="0"/>
                          <a:cs typeface="Times New Roman" panose="02020603050405020304" pitchFamily="18" charset="0"/>
                        </a:rPr>
                        <a:t>2</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Times New Roman" panose="02020603050405020304" pitchFamily="18" charset="0"/>
                          <a:ea typeface="Times New Roman" panose="02020603050405020304" pitchFamily="18" charset="0"/>
                          <a:cs typeface="Times New Roman" panose="02020603050405020304" pitchFamily="18" charset="0"/>
                        </a:rPr>
                        <a:t>工作态度不认真，影响评标评审工作整体进展。</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4925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Times New Roman" panose="02020603050405020304" pitchFamily="18" charset="0"/>
                          <a:ea typeface="Times New Roman" panose="02020603050405020304" pitchFamily="18" charset="0"/>
                          <a:cs typeface="Times New Roman" panose="02020603050405020304" pitchFamily="18" charset="0"/>
                        </a:rPr>
                        <a:t>3</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恶意索取不合理评标评审酬劳，或以其他不正当方式谋取额外酬劳</a:t>
                      </a:r>
                      <a:r>
                        <a:rPr lang="zh-CN" altLang="en-US" sz="1400" b="0" u="none" dirty="0">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99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Times New Roman" panose="02020603050405020304" pitchFamily="18" charset="0"/>
                          <a:ea typeface="Times New Roman" panose="02020603050405020304" pitchFamily="18" charset="0"/>
                          <a:cs typeface="Times New Roman" panose="02020603050405020304" pitchFamily="18" charset="0"/>
                        </a:rPr>
                        <a:t>4</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在评标评审过程中向项目发起方或其代理机构提出无理要求，或拒不接受</a:t>
                      </a:r>
                      <a:r>
                        <a:rPr lang="zh-CN" altLang="en-US" sz="14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合法、</a:t>
                      </a:r>
                      <a:r>
                        <a:rPr lang="zh-CN" altLang="en-US" sz="1400" b="0" u="non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合理的解释和提醒。</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861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5</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latin typeface="宋体" panose="02010600030101010101" pitchFamily="2" charset="-122"/>
                          <a:ea typeface="宋体" panose="02010600030101010101" pitchFamily="2" charset="-122"/>
                          <a:cs typeface="宋体" panose="02010600030101010101" pitchFamily="2" charset="-122"/>
                        </a:rPr>
                        <a:t>故意隐瞒个人情况，不执行主动回避制度。</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7815">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6</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宋体" panose="02010600030101010101" pitchFamily="2" charset="-122"/>
                        </a:rPr>
                        <a:t>严重违反职业操守，徇私舞弊、弄虚作假以谋取私利。</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94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7</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宋体" panose="02010600030101010101" pitchFamily="2" charset="-122"/>
                        </a:rPr>
                        <a:t>向他人透露与评标评审有关的实质性信息。</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210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8</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宋体" panose="02010600030101010101" pitchFamily="2" charset="-122"/>
                        </a:rPr>
                        <a:t>收受利害关系人的财物、宴请或者其他好处。</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258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9</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宋体" panose="02010600030101010101" pitchFamily="2" charset="-122"/>
                        </a:rPr>
                        <a:t>对有关行政监督管理部门的调查取证工作不予协助配合。</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767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10</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宋体" panose="02010600030101010101" pitchFamily="2" charset="-122"/>
                        </a:rPr>
                        <a:t>其他违反职业道德的情况。</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6885">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11</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宋体" panose="02010600030101010101" pitchFamily="2" charset="-122"/>
                        </a:rPr>
                        <a:t>其他被认定有严重违反国家法律、法规的行为。</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308" y="228684"/>
            <a:ext cx="8229600" cy="914376"/>
          </a:xfrm>
        </p:spPr>
        <p:txBody>
          <a:bodyPr/>
          <a:lstStyle/>
          <a:p>
            <a:endParaRPr lang="zh-CN" altLang="en-US" dirty="0"/>
          </a:p>
        </p:txBody>
      </p:sp>
      <p:sp>
        <p:nvSpPr>
          <p:cNvPr id="3" name="内容占位符 2"/>
          <p:cNvSpPr>
            <a:spLocks noGrp="1"/>
          </p:cNvSpPr>
          <p:nvPr>
            <p:ph idx="1"/>
          </p:nvPr>
        </p:nvSpPr>
        <p:spPr>
          <a:xfrm>
            <a:off x="381110" y="990664"/>
            <a:ext cx="8229600" cy="4686300"/>
          </a:xfrm>
        </p:spPr>
        <p:txBody>
          <a:bodyPr/>
          <a:lstStyle/>
          <a:p>
            <a:pPr eaLnBrk="1" hangingPunct="1">
              <a:buNone/>
            </a:pPr>
            <a:r>
              <a:rPr lang="zh-CN" altLang="en-US" sz="2000" u="sng" dirty="0">
                <a:solidFill>
                  <a:srgbClr val="00B0F0"/>
                </a:solidFill>
                <a:ea typeface="宋体" panose="02010600030101010101" pitchFamily="2" charset="-122"/>
              </a:rPr>
              <a:t>主动回避     </a:t>
            </a:r>
          </a:p>
          <a:p>
            <a:pPr eaLnBrk="1" hangingPunct="1">
              <a:buNone/>
            </a:pPr>
            <a:r>
              <a:rPr lang="zh-CN" altLang="en-US" sz="20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smtClean="0">
                <a:ea typeface="宋体" panose="02010600030101010101" pitchFamily="2" charset="-122"/>
              </a:rPr>
              <a:t>《中华人民共和国招标投标法》</a:t>
            </a:r>
            <a:r>
              <a:rPr lang="zh-CN" altLang="en-US" sz="2000" dirty="0">
                <a:ea typeface="宋体" panose="02010600030101010101" pitchFamily="2" charset="-122"/>
              </a:rPr>
              <a:t>第三十七条：</a:t>
            </a:r>
            <a:r>
              <a:rPr lang="zh-CN" altLang="en-US" sz="2000" u="sng" dirty="0">
                <a:latin typeface="仿宋" panose="02010609060101010101" pitchFamily="49" charset="-122"/>
                <a:ea typeface="仿宋" panose="02010609060101010101" pitchFamily="49" charset="-122"/>
              </a:rPr>
              <a:t>与投标人存在</a:t>
            </a:r>
            <a:r>
              <a:rPr lang="zh-CN" altLang="en-US" sz="2000" u="sng" dirty="0" smtClean="0">
                <a:latin typeface="仿宋" panose="02010609060101010101" pitchFamily="49" charset="-122"/>
                <a:ea typeface="仿宋" panose="02010609060101010101" pitchFamily="49" charset="-122"/>
              </a:rPr>
              <a:t>利害关</a:t>
            </a:r>
            <a:endParaRPr lang="en-US" altLang="zh-CN" sz="2000" u="sng" dirty="0" smtClean="0">
              <a:latin typeface="仿宋" panose="02010609060101010101" pitchFamily="49" charset="-122"/>
              <a:ea typeface="仿宋" panose="02010609060101010101" pitchFamily="49" charset="-122"/>
            </a:endParaRPr>
          </a:p>
          <a:p>
            <a:pPr eaLnBrk="1" hangingPunct="1">
              <a:buNone/>
            </a:pPr>
            <a:r>
              <a:rPr lang="zh-CN" altLang="en-US" sz="2000" u="sng" dirty="0" smtClean="0">
                <a:latin typeface="仿宋" panose="02010609060101010101" pitchFamily="49" charset="-122"/>
                <a:ea typeface="仿宋" panose="02010609060101010101" pitchFamily="49" charset="-122"/>
              </a:rPr>
              <a:t>系的</a:t>
            </a:r>
            <a:r>
              <a:rPr lang="zh-CN" altLang="en-US" sz="2000" u="sng" dirty="0">
                <a:latin typeface="仿宋" panose="02010609060101010101" pitchFamily="49" charset="-122"/>
                <a:ea typeface="仿宋" panose="02010609060101010101" pitchFamily="49" charset="-122"/>
              </a:rPr>
              <a:t>人</a:t>
            </a:r>
            <a:r>
              <a:rPr lang="zh-CN" altLang="en-US" sz="2000" dirty="0">
                <a:latin typeface="仿宋" panose="02010609060101010101" pitchFamily="49" charset="-122"/>
                <a:ea typeface="仿宋" panose="02010609060101010101" pitchFamily="49" charset="-122"/>
              </a:rPr>
              <a:t>不得进入相关项目的评标委员会；已经进入的应当更换。</a:t>
            </a:r>
          </a:p>
          <a:p>
            <a:pPr eaLnBrk="1" hangingPunct="1">
              <a:buNone/>
            </a:pPr>
            <a:r>
              <a:rPr lang="zh-CN" altLang="en-US" sz="20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smtClean="0">
                <a:latin typeface="宋体" panose="02010600030101010101" pitchFamily="2" charset="-122"/>
                <a:ea typeface="宋体" panose="02010600030101010101" pitchFamily="2" charset="-122"/>
              </a:rPr>
              <a:t>《中华人民共和国招标投标法实施条例》</a:t>
            </a:r>
            <a:r>
              <a:rPr lang="zh-CN" altLang="en-US" sz="2000" dirty="0">
                <a:latin typeface="宋体" panose="02010600030101010101" pitchFamily="2" charset="-122"/>
                <a:ea typeface="宋体" panose="02010600030101010101" pitchFamily="2" charset="-122"/>
              </a:rPr>
              <a:t>第四十六条：</a:t>
            </a:r>
            <a:r>
              <a:rPr lang="zh-CN" altLang="en-US" sz="2000" dirty="0">
                <a:latin typeface="仿宋" panose="02010609060101010101" pitchFamily="49" charset="-122"/>
                <a:ea typeface="仿宋" panose="02010609060101010101" pitchFamily="49" charset="-122"/>
              </a:rPr>
              <a:t>评标</a:t>
            </a:r>
            <a:r>
              <a:rPr lang="zh-CN" altLang="en-US" sz="2000" dirty="0" smtClean="0">
                <a:latin typeface="仿宋" panose="02010609060101010101" pitchFamily="49" charset="-122"/>
                <a:ea typeface="仿宋" panose="02010609060101010101" pitchFamily="49" charset="-122"/>
              </a:rPr>
              <a:t>委员会</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成员</a:t>
            </a:r>
            <a:r>
              <a:rPr lang="zh-CN" altLang="en-US" sz="2000" u="sng" dirty="0">
                <a:latin typeface="仿宋" panose="02010609060101010101" pitchFamily="49" charset="-122"/>
                <a:ea typeface="仿宋" panose="02010609060101010101" pitchFamily="49" charset="-122"/>
              </a:rPr>
              <a:t>与投标人有利害关系的</a:t>
            </a:r>
            <a:r>
              <a:rPr lang="zh-CN" altLang="en-US" sz="2000" dirty="0">
                <a:latin typeface="仿宋" panose="02010609060101010101" pitchFamily="49" charset="-122"/>
                <a:ea typeface="仿宋" panose="02010609060101010101" pitchFamily="49" charset="-122"/>
              </a:rPr>
              <a:t>，应当</a:t>
            </a:r>
            <a:r>
              <a:rPr lang="zh-CN" altLang="en-US" sz="2000" dirty="0">
                <a:solidFill>
                  <a:srgbClr val="FF0000"/>
                </a:solidFill>
                <a:latin typeface="仿宋" panose="02010609060101010101" pitchFamily="49" charset="-122"/>
                <a:ea typeface="仿宋" panose="02010609060101010101" pitchFamily="49" charset="-122"/>
              </a:rPr>
              <a:t>主动回避</a:t>
            </a:r>
            <a:r>
              <a:rPr lang="zh-CN" altLang="en-US" sz="2000" dirty="0">
                <a:latin typeface="仿宋" panose="02010609060101010101" pitchFamily="49" charset="-122"/>
                <a:ea typeface="仿宋" panose="02010609060101010101" pitchFamily="49" charset="-122"/>
              </a:rPr>
              <a:t>。（招标人不清楚评标</a:t>
            </a:r>
            <a:r>
              <a:rPr lang="zh-CN" altLang="en-US" sz="2000" dirty="0" smtClean="0">
                <a:latin typeface="仿宋" panose="02010609060101010101" pitchFamily="49" charset="-122"/>
                <a:ea typeface="仿宋" panose="02010609060101010101" pitchFamily="49" charset="-122"/>
              </a:rPr>
              <a:t>委员</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会成员</a:t>
            </a:r>
            <a:r>
              <a:rPr lang="zh-CN" altLang="en-US" sz="2000" dirty="0">
                <a:latin typeface="仿宋" panose="02010609060101010101" pitchFamily="49" charset="-122"/>
                <a:ea typeface="仿宋" panose="02010609060101010101" pitchFamily="49" charset="-122"/>
              </a:rPr>
              <a:t>是否具有回避情形，因此法律规定专家应当主动回避。实践中</a:t>
            </a:r>
            <a:r>
              <a:rPr lang="zh-CN" altLang="en-US" sz="2000" dirty="0" smtClean="0">
                <a:latin typeface="仿宋" panose="02010609060101010101" pitchFamily="49" charset="-122"/>
                <a:ea typeface="仿宋" panose="02010609060101010101" pitchFamily="49" charset="-122"/>
              </a:rPr>
              <a:t>，</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招标</a:t>
            </a:r>
            <a:r>
              <a:rPr lang="zh-CN" altLang="en-US" sz="2000" dirty="0">
                <a:latin typeface="仿宋" panose="02010609060101010101" pitchFamily="49" charset="-122"/>
                <a:ea typeface="仿宋" panose="02010609060101010101" pitchFamily="49" charset="-122"/>
              </a:rPr>
              <a:t>人可要求评标委员会成员签署承诺书，确认其不存在上述回避情形）</a:t>
            </a:r>
          </a:p>
          <a:p>
            <a:pPr eaLnBrk="1" hangingPunct="1">
              <a:buNone/>
            </a:pPr>
            <a:r>
              <a:rPr lang="zh-CN" altLang="en-US" sz="2000"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dirty="0" smtClean="0">
                <a:latin typeface="宋体" panose="02010600030101010101" pitchFamily="2" charset="-122"/>
                <a:ea typeface="宋体" panose="02010600030101010101" pitchFamily="2" charset="-122"/>
                <a:sym typeface="Arial" panose="020B0604020202020204" pitchFamily="34" charset="0"/>
              </a:rPr>
              <a:t>《评标委员会和评标方法暂行规定》</a:t>
            </a:r>
            <a:r>
              <a:rPr lang="zh-CN" altLang="en-US" sz="2000" dirty="0">
                <a:latin typeface="宋体" panose="02010600030101010101" pitchFamily="2" charset="-122"/>
                <a:ea typeface="宋体" panose="02010600030101010101" pitchFamily="2" charset="-122"/>
                <a:sym typeface="Arial" panose="020B0604020202020204" pitchFamily="34" charset="0"/>
              </a:rPr>
              <a:t>（国家计委等七部委令第</a:t>
            </a:r>
            <a:r>
              <a:rPr lang="en-US" altLang="zh-CN" sz="2000" dirty="0">
                <a:latin typeface="宋体" panose="02010600030101010101" pitchFamily="2" charset="-122"/>
                <a:ea typeface="宋体" panose="02010600030101010101" pitchFamily="2" charset="-122"/>
                <a:sym typeface="Arial" panose="020B0604020202020204" pitchFamily="34" charset="0"/>
              </a:rPr>
              <a:t>12</a:t>
            </a:r>
            <a:r>
              <a:rPr lang="zh-CN" altLang="en-US" sz="2000" dirty="0">
                <a:latin typeface="宋体" panose="02010600030101010101" pitchFamily="2" charset="-122"/>
                <a:ea typeface="宋体" panose="02010600030101010101" pitchFamily="2" charset="-122"/>
                <a:sym typeface="Arial" panose="020B0604020202020204" pitchFamily="34" charset="0"/>
              </a:rPr>
              <a:t>号</a:t>
            </a:r>
            <a:r>
              <a:rPr lang="zh-CN" altLang="en-US" sz="2000" dirty="0" smtClean="0">
                <a:latin typeface="宋体" panose="02010600030101010101" pitchFamily="2" charset="-122"/>
                <a:ea typeface="宋体" panose="02010600030101010101" pitchFamily="2" charset="-122"/>
                <a:sym typeface="Arial" panose="020B0604020202020204" pitchFamily="34" charset="0"/>
              </a:rPr>
              <a:t>）</a:t>
            </a:r>
            <a:endParaRPr lang="en-US" altLang="zh-CN" sz="2000" dirty="0" smtClean="0">
              <a:latin typeface="宋体" panose="02010600030101010101" pitchFamily="2" charset="-122"/>
              <a:ea typeface="宋体" panose="02010600030101010101" pitchFamily="2" charset="-122"/>
              <a:sym typeface="Arial" panose="020B0604020202020204" pitchFamily="34" charset="0"/>
            </a:endParaRPr>
          </a:p>
          <a:p>
            <a:pPr eaLnBrk="1" hangingPunct="1">
              <a:buNone/>
            </a:pPr>
            <a:r>
              <a:rPr lang="zh-CN" altLang="en-US" sz="2000" dirty="0" smtClean="0">
                <a:latin typeface="宋体" panose="02010600030101010101" pitchFamily="2" charset="-122"/>
                <a:ea typeface="宋体" panose="02010600030101010101" pitchFamily="2" charset="-122"/>
                <a:sym typeface="Arial" panose="020B0604020202020204" pitchFamily="34" charset="0"/>
              </a:rPr>
              <a:t>第十二</a:t>
            </a:r>
            <a:r>
              <a:rPr lang="zh-CN" altLang="en-US" sz="2000" dirty="0">
                <a:latin typeface="宋体" panose="02010600030101010101" pitchFamily="2" charset="-122"/>
                <a:ea typeface="宋体" panose="02010600030101010101" pitchFamily="2" charset="-122"/>
                <a:sym typeface="Arial" panose="020B0604020202020204" pitchFamily="34" charset="0"/>
              </a:rPr>
              <a:t>条：</a:t>
            </a:r>
            <a:r>
              <a:rPr lang="zh-CN" altLang="en-US" sz="2000" dirty="0">
                <a:latin typeface="仿宋" panose="02010609060101010101" pitchFamily="49" charset="-122"/>
                <a:ea typeface="仿宋" panose="02010609060101010101" pitchFamily="49" charset="-122"/>
                <a:sym typeface="Arial" panose="020B0604020202020204" pitchFamily="34" charset="0"/>
              </a:rPr>
              <a:t>有下列情形之一的，不得担任评标委员会成员：</a:t>
            </a:r>
            <a:r>
              <a:rPr lang="zh-CN" altLang="en-US" sz="2000" dirty="0">
                <a:latin typeface="仿宋" panose="02010609060101010101" pitchFamily="49" charset="-122"/>
                <a:ea typeface="仿宋" panose="02010609060101010101" pitchFamily="49" charset="-122"/>
              </a:rPr>
              <a:t>（一）</a:t>
            </a:r>
            <a:r>
              <a:rPr lang="zh-CN" altLang="en-US" sz="2000" dirty="0" smtClean="0">
                <a:latin typeface="仿宋" panose="02010609060101010101" pitchFamily="49" charset="-122"/>
                <a:ea typeface="仿宋" panose="02010609060101010101" pitchFamily="49" charset="-122"/>
              </a:rPr>
              <a:t>投标</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人</a:t>
            </a:r>
            <a:r>
              <a:rPr lang="zh-CN" altLang="en-US" sz="2000" dirty="0">
                <a:latin typeface="仿宋" panose="02010609060101010101" pitchFamily="49" charset="-122"/>
                <a:ea typeface="仿宋" panose="02010609060101010101" pitchFamily="49" charset="-122"/>
              </a:rPr>
              <a:t>或者投标人主要负责人的近亲属；（二）项目主管部门或者行政</a:t>
            </a:r>
            <a:r>
              <a:rPr lang="zh-CN" altLang="en-US" sz="2000" dirty="0" smtClean="0">
                <a:latin typeface="仿宋" panose="02010609060101010101" pitchFamily="49" charset="-122"/>
                <a:ea typeface="仿宋" panose="02010609060101010101" pitchFamily="49" charset="-122"/>
              </a:rPr>
              <a:t>监督</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部门</a:t>
            </a:r>
            <a:r>
              <a:rPr lang="zh-CN" altLang="en-US" sz="2000" dirty="0">
                <a:latin typeface="仿宋" panose="02010609060101010101" pitchFamily="49" charset="-122"/>
                <a:ea typeface="仿宋" panose="02010609060101010101" pitchFamily="49" charset="-122"/>
              </a:rPr>
              <a:t>的人员； （三）与投标人有</a:t>
            </a:r>
            <a:r>
              <a:rPr lang="zh-CN" altLang="en-US" sz="2000" dirty="0">
                <a:solidFill>
                  <a:srgbClr val="FF0000"/>
                </a:solidFill>
                <a:latin typeface="仿宋" panose="02010609060101010101" pitchFamily="49" charset="-122"/>
                <a:ea typeface="仿宋" panose="02010609060101010101" pitchFamily="49" charset="-122"/>
              </a:rPr>
              <a:t>经济利益</a:t>
            </a:r>
            <a:r>
              <a:rPr lang="zh-CN" altLang="en-US" sz="2000" dirty="0">
                <a:latin typeface="仿宋" panose="02010609060101010101" pitchFamily="49" charset="-122"/>
                <a:ea typeface="仿宋" panose="02010609060101010101" pitchFamily="49" charset="-122"/>
              </a:rPr>
              <a:t>关系，可能影响对投标公正</a:t>
            </a:r>
            <a:r>
              <a:rPr lang="zh-CN" altLang="en-US" sz="2000" dirty="0" smtClean="0">
                <a:latin typeface="仿宋" panose="02010609060101010101" pitchFamily="49" charset="-122"/>
                <a:ea typeface="仿宋" panose="02010609060101010101" pitchFamily="49" charset="-122"/>
              </a:rPr>
              <a:t>评</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审</a:t>
            </a:r>
            <a:r>
              <a:rPr lang="zh-CN" altLang="en-US" sz="2000" dirty="0">
                <a:latin typeface="仿宋" panose="02010609060101010101" pitchFamily="49" charset="-122"/>
                <a:ea typeface="仿宋" panose="02010609060101010101" pitchFamily="49" charset="-122"/>
              </a:rPr>
              <a:t>的； （四）曾因在招标、评标以及其他与招标投标有关活动中从事</a:t>
            </a:r>
            <a:r>
              <a:rPr lang="zh-CN" altLang="en-US" sz="2000" dirty="0" smtClean="0">
                <a:latin typeface="仿宋" panose="02010609060101010101" pitchFamily="49" charset="-122"/>
                <a:ea typeface="仿宋" panose="02010609060101010101" pitchFamily="49" charset="-122"/>
              </a:rPr>
              <a:t>违</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法</a:t>
            </a:r>
            <a:r>
              <a:rPr lang="zh-CN" altLang="en-US" sz="2000" dirty="0">
                <a:latin typeface="仿宋" panose="02010609060101010101" pitchFamily="49" charset="-122"/>
                <a:ea typeface="仿宋" panose="02010609060101010101" pitchFamily="49" charset="-122"/>
              </a:rPr>
              <a:t>行为而受过行政处罚或刑事处罚的。 评标委员会成员有前款规定</a:t>
            </a:r>
            <a:r>
              <a:rPr lang="zh-CN" altLang="en-US" sz="2000" dirty="0" smtClean="0">
                <a:latin typeface="仿宋" panose="02010609060101010101" pitchFamily="49" charset="-122"/>
                <a:ea typeface="仿宋" panose="02010609060101010101" pitchFamily="49" charset="-122"/>
              </a:rPr>
              <a:t>情形</a:t>
            </a:r>
            <a:endParaRPr lang="en-US" altLang="zh-CN" sz="2000" dirty="0" smtClean="0">
              <a:latin typeface="仿宋" panose="02010609060101010101" pitchFamily="49" charset="-122"/>
              <a:ea typeface="仿宋" panose="02010609060101010101" pitchFamily="49" charset="-122"/>
            </a:endParaRPr>
          </a:p>
          <a:p>
            <a:pPr eaLnBrk="1" hangingPunct="1">
              <a:buNone/>
            </a:pPr>
            <a:r>
              <a:rPr lang="zh-CN" altLang="en-US" sz="2000" dirty="0" smtClean="0">
                <a:latin typeface="仿宋" panose="02010609060101010101" pitchFamily="49" charset="-122"/>
                <a:ea typeface="仿宋" panose="02010609060101010101" pitchFamily="49" charset="-122"/>
              </a:rPr>
              <a:t>之一</a:t>
            </a:r>
            <a:r>
              <a:rPr lang="zh-CN" altLang="en-US" sz="2000" dirty="0">
                <a:latin typeface="仿宋" panose="02010609060101010101" pitchFamily="49" charset="-122"/>
                <a:ea typeface="仿宋" panose="02010609060101010101" pitchFamily="49" charset="-122"/>
              </a:rPr>
              <a:t>的，应当主动提出回避。</a:t>
            </a:r>
          </a:p>
          <a:p>
            <a:endParaRPr lang="zh-CN" altLang="en-US" dirty="0"/>
          </a:p>
        </p:txBody>
      </p:sp>
    </p:spTree>
    <p:extLst>
      <p:ext uri="{BB962C8B-B14F-4D97-AF65-F5344CB8AC3E}">
        <p14:creationId xmlns:p14="http://schemas.microsoft.com/office/powerpoint/2010/main" val="1140542856"/>
      </p:ext>
    </p:extLst>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eaLnBrk="1" hangingPunct="1">
              <a:buNone/>
            </a:pPr>
            <a:r>
              <a:rPr lang="zh-CN" altLang="en-US" sz="2000" dirty="0">
                <a:solidFill>
                  <a:srgbClr val="0070C0"/>
                </a:solidFill>
                <a:ea typeface="宋体" panose="02010600030101010101" pitchFamily="2" charset="-122"/>
                <a:sym typeface="Arial" panose="020B0604020202020204" pitchFamily="34" charset="0"/>
                <a:hlinkClick r:id="rId2" action="ppaction://hlinksldjump"/>
              </a:rPr>
              <a:t>与投标人有</a:t>
            </a:r>
            <a:r>
              <a:rPr lang="zh-CN" altLang="en-US" sz="2000" dirty="0">
                <a:solidFill>
                  <a:srgbClr val="0070C0"/>
                </a:solidFill>
                <a:ea typeface="宋体" panose="02010600030101010101" pitchFamily="2" charset="-122"/>
                <a:hlinkClick r:id="rId2" action="ppaction://hlinksldjump"/>
              </a:rPr>
              <a:t>经济利益关系</a:t>
            </a:r>
            <a:endParaRPr lang="zh-CN" altLang="en-US" sz="2000" dirty="0">
              <a:latin typeface="Times New Roman" panose="02020603050405020304" pitchFamily="18" charset="0"/>
              <a:ea typeface="宋体" panose="02010600030101010101" pitchFamily="2" charset="-122"/>
            </a:endParaRPr>
          </a:p>
          <a:p>
            <a:pPr eaLnBrk="1" hangingPunct="1">
              <a:buNone/>
            </a:pPr>
            <a:r>
              <a:rPr lang="zh-CN" altLang="en-US" sz="2000" dirty="0">
                <a:latin typeface="Times New Roman" panose="02020603050405020304" pitchFamily="18" charset="0"/>
                <a:ea typeface="宋体" panose="02010600030101010101" pitchFamily="2" charset="-122"/>
              </a:rPr>
              <a:t>     </a:t>
            </a:r>
          </a:p>
          <a:p>
            <a:pPr eaLnBrk="1" hangingPunct="1">
              <a:buNone/>
            </a:pPr>
            <a:r>
              <a:rPr lang="zh-CN" altLang="en-US" sz="2000" dirty="0">
                <a:latin typeface="Times New Roman" panose="02020603050405020304" pitchFamily="18" charset="0"/>
                <a:ea typeface="宋体" panose="02010600030101010101" pitchFamily="2" charset="-122"/>
              </a:rPr>
              <a:t>       （一）</a:t>
            </a:r>
            <a:r>
              <a:rPr lang="en-US" altLang="zh-CN" sz="2000" dirty="0">
                <a:solidFill>
                  <a:srgbClr val="FF0000"/>
                </a:solidFill>
                <a:latin typeface="Times New Roman" panose="02020603050405020304" pitchFamily="18" charset="0"/>
                <a:ea typeface="宋体" panose="02010600030101010101" pitchFamily="2" charset="-122"/>
              </a:rPr>
              <a:t>3</a:t>
            </a:r>
            <a:r>
              <a:rPr lang="zh-CN" altLang="en-US" sz="2000" dirty="0">
                <a:solidFill>
                  <a:srgbClr val="FF0000"/>
                </a:solidFill>
                <a:latin typeface="Times New Roman" panose="02020603050405020304" pitchFamily="18" charset="0"/>
                <a:ea typeface="宋体" panose="02010600030101010101" pitchFamily="2" charset="-122"/>
              </a:rPr>
              <a:t>年内</a:t>
            </a:r>
            <a:r>
              <a:rPr lang="zh-CN" altLang="en-US" sz="2000" dirty="0">
                <a:latin typeface="Times New Roman" panose="02020603050405020304" pitchFamily="18" charset="0"/>
                <a:ea typeface="宋体" panose="02010600030101010101" pitchFamily="2" charset="-122"/>
              </a:rPr>
              <a:t>曾在参加该招标项目的投标人中任职（包括一般职务）或担任顾问；</a:t>
            </a:r>
          </a:p>
          <a:p>
            <a:pPr eaLnBrk="1" hangingPunct="1">
              <a:buNone/>
            </a:pPr>
            <a:r>
              <a:rPr lang="zh-CN" altLang="en-US" sz="2000" dirty="0">
                <a:latin typeface="Times New Roman" panose="02020603050405020304" pitchFamily="18" charset="0"/>
                <a:ea typeface="宋体" panose="02010600030101010101" pitchFamily="2" charset="-122"/>
              </a:rPr>
              <a:t>       （二）配偶或直系亲属</a:t>
            </a:r>
            <a:r>
              <a:rPr lang="zh-CN" altLang="en-US" sz="2000" dirty="0">
                <a:latin typeface="Times New Roman" panose="02020603050405020304" pitchFamily="18" charset="0"/>
                <a:ea typeface="宋体" panose="02010600030101010101" pitchFamily="2" charset="-122"/>
                <a:sym typeface="Arial" panose="020B0604020202020204" pitchFamily="34" charset="0"/>
              </a:rPr>
              <a:t>在参加该招标项目的投标人中任职或担任顾问</a:t>
            </a:r>
            <a:r>
              <a:rPr lang="zh-CN" altLang="en-US" sz="2000" dirty="0">
                <a:latin typeface="Times New Roman" panose="02020603050405020304" pitchFamily="18" charset="0"/>
                <a:ea typeface="宋体" panose="02010600030101010101" pitchFamily="2" charset="-122"/>
              </a:rPr>
              <a:t>；</a:t>
            </a:r>
          </a:p>
          <a:p>
            <a:pPr eaLnBrk="1" hangingPunct="1">
              <a:buNone/>
            </a:pPr>
            <a:r>
              <a:rPr lang="zh-CN" altLang="en-US" sz="2000" dirty="0">
                <a:latin typeface="Times New Roman" panose="02020603050405020304" pitchFamily="18" charset="0"/>
                <a:ea typeface="宋体" panose="02010600030101010101" pitchFamily="2" charset="-122"/>
              </a:rPr>
              <a:t>       （三）与参加该招标项目的投标人发生过法律纠纷；</a:t>
            </a:r>
          </a:p>
          <a:p>
            <a:pPr eaLnBrk="1" hangingPunct="1">
              <a:buNone/>
            </a:pPr>
            <a:r>
              <a:rPr lang="zh-CN" altLang="en-US" sz="2000" dirty="0">
                <a:latin typeface="Times New Roman" panose="02020603050405020304" pitchFamily="18" charset="0"/>
                <a:ea typeface="宋体" panose="02010600030101010101" pitchFamily="2" charset="-122"/>
              </a:rPr>
              <a:t>       （四）其他可能影响公正评标的情况（投标人的上级主管、控股或被控股单位的工作人员；评标委员会成员任职单位与投标人单位为同一法定代表人；评标委员会成员持有某投标单位股份；等等）</a:t>
            </a:r>
            <a:endParaRPr lang="zh-CN" altLang="en-US" sz="2000" dirty="0"/>
          </a:p>
          <a:p>
            <a:endParaRPr lang="zh-CN" altLang="en-US" dirty="0"/>
          </a:p>
        </p:txBody>
      </p:sp>
    </p:spTree>
    <p:extLst>
      <p:ext uri="{BB962C8B-B14F-4D97-AF65-F5344CB8AC3E}">
        <p14:creationId xmlns:p14="http://schemas.microsoft.com/office/powerpoint/2010/main" val="2011595560"/>
      </p:ext>
    </p:extLst>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noProof="0" dirty="0" smtClean="0">
                <a:ln>
                  <a:noFill/>
                </a:ln>
                <a:solidFill>
                  <a:srgbClr val="0070C0"/>
                </a:solidFill>
                <a:effectLst/>
                <a:uLnTx/>
                <a:uFillTx/>
                <a:ea typeface="宋体" panose="02010600030101010101" pitchFamily="2" charset="-122"/>
                <a:sym typeface="+mn-ea"/>
              </a:rPr>
              <a:t>关于专家考评暂行办法</a:t>
            </a:r>
            <a:endParaRPr kumimoji="0" lang="zh-CN" altLang="en-US" sz="32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20482" name="内容占位符 2"/>
          <p:cNvSpPr>
            <a:spLocks noGrp="1"/>
          </p:cNvSpPr>
          <p:nvPr>
            <p:ph idx="1"/>
          </p:nvPr>
        </p:nvSpPr>
        <p:spPr>
          <a:xfrm>
            <a:off x="457200" y="1600200"/>
            <a:ext cx="8229600" cy="4686300"/>
          </a:xfrm>
          <a:ln>
            <a:miter/>
          </a:ln>
        </p:spPr>
        <p:txBody>
          <a:bodyPr wrap="square" lIns="91440" tIns="45720" rIns="91440" bIns="45720" anchor="t"/>
          <a:lstStyle/>
          <a:p>
            <a:pPr marL="0" lvl="0" indent="0" eaLnBrk="1" hangingPunct="1">
              <a:buNone/>
            </a:pPr>
            <a:r>
              <a:rPr lang="zh-CN" altLang="en-US" sz="2400" dirty="0">
                <a:ea typeface="宋体" panose="02010600030101010101" pitchFamily="2" charset="-122"/>
              </a:rPr>
              <a:t>   </a:t>
            </a:r>
            <a:r>
              <a:rPr lang="zh-CN" altLang="en-US" sz="2000" dirty="0">
                <a:ea typeface="宋体" panose="02010600030101010101" pitchFamily="2" charset="-122"/>
              </a:rPr>
              <a:t>三、现场评标评审情况</a:t>
            </a:r>
            <a:r>
              <a:rPr lang="zh-CN" altLang="en-US" sz="2000" dirty="0">
                <a:latin typeface="宋体" panose="02010600030101010101" pitchFamily="2" charset="-122"/>
                <a:ea typeface="宋体" panose="02010600030101010101" pitchFamily="2" charset="-122"/>
                <a:sym typeface="华文楷体" charset="0"/>
              </a:rPr>
              <a:t> </a:t>
            </a:r>
            <a:r>
              <a:rPr lang="zh-CN" altLang="en-US" sz="2400" dirty="0">
                <a:latin typeface="宋体" panose="02010600030101010101" pitchFamily="2" charset="-122"/>
                <a:ea typeface="宋体" panose="02010600030101010101" pitchFamily="2" charset="-122"/>
                <a:sym typeface="华文楷体" charset="0"/>
              </a:rPr>
              <a:t> </a:t>
            </a:r>
          </a:p>
          <a:p>
            <a:pPr marL="0" lvl="0" indent="0" eaLnBrk="1" hangingPunct="1">
              <a:buNone/>
            </a:pPr>
            <a:r>
              <a:rPr lang="zh-CN" altLang="en-US" sz="2400" dirty="0">
                <a:latin typeface="宋体" panose="02010600030101010101" pitchFamily="2" charset="-122"/>
                <a:ea typeface="宋体" panose="02010600030101010101" pitchFamily="2" charset="-122"/>
                <a:sym typeface="华文楷体" charset="0"/>
              </a:rPr>
              <a:t> </a:t>
            </a:r>
            <a:r>
              <a:rPr lang="zh-CN" altLang="en-US" sz="2000" dirty="0">
                <a:solidFill>
                  <a:srgbClr val="FF0000"/>
                </a:solidFill>
                <a:latin typeface="方正楷体简体" charset="-122"/>
                <a:ea typeface="方正楷体简体" charset="-122"/>
              </a:rPr>
              <a:t>              </a:t>
            </a:r>
            <a:endParaRPr lang="zh-CN" altLang="en-US" sz="2000" dirty="0">
              <a:latin typeface="宋体" panose="02010600030101010101" pitchFamily="2" charset="-122"/>
              <a:ea typeface="宋体" panose="02010600030101010101" pitchFamily="2" charset="-122"/>
            </a:endParaRPr>
          </a:p>
        </p:txBody>
      </p:sp>
      <p:graphicFrame>
        <p:nvGraphicFramePr>
          <p:cNvPr id="2" name="表格 -1"/>
          <p:cNvGraphicFramePr/>
          <p:nvPr/>
        </p:nvGraphicFramePr>
        <p:xfrm>
          <a:off x="595630" y="2223770"/>
          <a:ext cx="7774305" cy="3907748"/>
        </p:xfrm>
        <a:graphic>
          <a:graphicData uri="http://schemas.openxmlformats.org/drawingml/2006/table">
            <a:tbl>
              <a:tblPr firstRow="1" bandRow="1">
                <a:tableStyleId>{5940675A-B579-460E-94D1-54222C63F5DA}</a:tableStyleId>
              </a:tblPr>
              <a:tblGrid>
                <a:gridCol w="361950"/>
                <a:gridCol w="351790"/>
                <a:gridCol w="7060565"/>
              </a:tblGrid>
              <a:tr h="459740">
                <a:tc>
                  <a:txBody>
                    <a:bodyPr/>
                    <a:lstStyle/>
                    <a:p>
                      <a:pPr marL="0" indent="0" algn="ctr">
                        <a:buNone/>
                      </a:pPr>
                      <a:r>
                        <a:rPr lang="zh-CN" altLang="en-US" sz="1400" b="0" u="none" dirty="0">
                          <a:latin typeface="Times New Roman" panose="02020603050405020304" pitchFamily="18" charset="0"/>
                          <a:ea typeface="Times New Roman" panose="02020603050405020304" pitchFamily="18" charset="0"/>
                          <a:cs typeface="Times New Roman" panose="02020603050405020304" pitchFamily="18" charset="0"/>
                        </a:rPr>
                        <a:t>类别</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400" b="0" u="none">
                          <a:latin typeface="Times New Roman" panose="02020603050405020304" pitchFamily="18" charset="0"/>
                          <a:ea typeface="Times New Roman" panose="02020603050405020304" pitchFamily="18" charset="0"/>
                          <a:cs typeface="Times New Roman" panose="02020603050405020304" pitchFamily="18" charset="0"/>
                        </a:rPr>
                        <a:t>序号</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专家存在下列负面行为</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06855">
                <a:tc rowSpan="5">
                  <a:txBody>
                    <a:bodyPr/>
                    <a:lstStyle/>
                    <a:p>
                      <a:pPr marL="0" indent="0" algn="ctr">
                        <a:buNone/>
                      </a:pPr>
                      <a:r>
                        <a:rPr lang="zh-CN" altLang="en-US" sz="1400" b="0" u="none">
                          <a:latin typeface="宋体" panose="02010600030101010101" pitchFamily="2" charset="-122"/>
                          <a:ea typeface="宋体" panose="02010600030101010101" pitchFamily="2" charset="-122"/>
                          <a:cs typeface="宋体" panose="02010600030101010101" pitchFamily="2" charset="-122"/>
                        </a:rPr>
                        <a:t>现场评标评审情况</a:t>
                      </a:r>
                    </a:p>
                    <a:p>
                      <a:pPr marL="0" indent="0" algn="ctr">
                        <a:buNone/>
                      </a:pPr>
                      <a:r>
                        <a:rPr lang="en-US" altLang="zh-CN" sz="1400" b="0" u="none">
                          <a:latin typeface="宋体" panose="02010600030101010101" pitchFamily="2" charset="-122"/>
                          <a:ea typeface="宋体" panose="02010600030101010101" pitchFamily="2" charset="-122"/>
                        </a:rPr>
                        <a:t> </a:t>
                      </a:r>
                    </a:p>
                    <a:p>
                      <a:pPr marL="0" indent="0" algn="ctr">
                        <a:buNone/>
                      </a:pPr>
                      <a:r>
                        <a:rPr lang="en-US" altLang="zh-CN" sz="1400" b="0" u="none">
                          <a:latin typeface="宋体" panose="02010600030101010101" pitchFamily="2" charset="-122"/>
                          <a:ea typeface="宋体" panose="02010600030101010101" pitchFamily="2" charset="-122"/>
                        </a:rPr>
                        <a:t> </a:t>
                      </a:r>
                    </a:p>
                    <a:p>
                      <a:pPr marL="0" indent="0" algn="ctr">
                        <a:buNone/>
                      </a:pPr>
                      <a:r>
                        <a:rPr lang="en-US" altLang="zh-CN" sz="1400" b="0" u="none">
                          <a:latin typeface="宋体" panose="02010600030101010101" pitchFamily="2" charset="-122"/>
                          <a:ea typeface="宋体" panose="02010600030101010101" pitchFamily="2" charset="-122"/>
                        </a:rPr>
                        <a:t> </a:t>
                      </a:r>
                    </a:p>
                    <a:p>
                      <a:pPr marL="0" indent="0" algn="l">
                        <a:buNone/>
                      </a:pPr>
                      <a:r>
                        <a:rPr lang="en-US" altLang="zh-CN" sz="1400" b="0" u="sng">
                          <a:latin typeface="Times New Roman" panose="02020603050405020304" pitchFamily="18" charset="0"/>
                          <a:ea typeface="Times New Roman" panose="02020603050405020304" pitchFamily="18" charset="0"/>
                        </a:rPr>
                        <a:t> </a:t>
                      </a:r>
                      <a:endParaRPr lang="en-US" altLang="zh-CN" sz="1400" b="0" u="sng">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1</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不客观公正履行职责，个人评标评审偏离</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或严重</a:t>
                      </a:r>
                      <a:r>
                        <a:rPr lang="zh-CN" altLang="en-US" sz="1400" b="0" u="none">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评标评审原则。</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包括但不限于以下情况：（</a:t>
                      </a:r>
                      <a:r>
                        <a:rPr lang="en-US" altLang="zh-CN" sz="1400" b="0" u="none">
                          <a:highlight>
                            <a:srgbClr val="FFFFFF"/>
                          </a:highlight>
                          <a:latin typeface="宋体" panose="02010600030101010101" pitchFamily="2" charset="-122"/>
                          <a:ea typeface="宋体" panose="02010600030101010101" pitchFamily="2" charset="-122"/>
                          <a:cs typeface="宋体" panose="02010600030101010101" pitchFamily="2" charset="-122"/>
                        </a:rPr>
                        <a:t>1</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）不按招标或采购文件规定的评标评审办法进行评审；（</a:t>
                      </a:r>
                      <a:r>
                        <a:rPr lang="en-US" altLang="zh-CN" sz="1400" b="0" u="none">
                          <a:highlight>
                            <a:srgbClr val="FFFFFF"/>
                          </a:highlight>
                          <a:latin typeface="宋体" panose="02010600030101010101" pitchFamily="2" charset="-122"/>
                          <a:ea typeface="宋体" panose="02010600030101010101" pitchFamily="2" charset="-122"/>
                          <a:cs typeface="宋体" panose="02010600030101010101" pitchFamily="2" charset="-122"/>
                        </a:rPr>
                        <a:t>2</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zh-CN" altLang="en-US" sz="1400" b="0" u="none">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向项目发起方征询确定中标（成交）人意向</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en-US" altLang="zh-CN" sz="1400" b="0" u="none">
                          <a:highlight>
                            <a:srgbClr val="FFFFFF"/>
                          </a:highlight>
                          <a:latin typeface="宋体" panose="02010600030101010101" pitchFamily="2" charset="-122"/>
                          <a:ea typeface="宋体" panose="02010600030101010101" pitchFamily="2" charset="-122"/>
                          <a:cs typeface="宋体" panose="02010600030101010101" pitchFamily="2" charset="-122"/>
                        </a:rPr>
                        <a:t>3</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zh-CN" altLang="en-US" sz="1400" b="0" u="none">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暗示或者诱导项目响应方作出澄清、说明或者接受项目响应方主动提出的澄清、说明</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en-US" altLang="zh-CN" sz="1400" b="0" u="none">
                          <a:highlight>
                            <a:srgbClr val="FFFFFF"/>
                          </a:highlight>
                          <a:latin typeface="宋体" panose="02010600030101010101" pitchFamily="2" charset="-122"/>
                          <a:ea typeface="宋体" panose="02010600030101010101" pitchFamily="2" charset="-122"/>
                          <a:cs typeface="宋体" panose="02010600030101010101" pitchFamily="2" charset="-122"/>
                        </a:rPr>
                        <a:t>4</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zh-CN" altLang="en-US" sz="1400" b="0" u="none">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以明示或暗示的方式发表倾向性或诱导性意见，授意其他专家给特定单位</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进行倾向性评分</a:t>
                      </a:r>
                      <a:r>
                        <a:rPr lang="zh-CN" altLang="en-US" sz="1400" b="0" u="none">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的</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en-US" altLang="zh-CN" sz="1400" b="0" u="none">
                          <a:highlight>
                            <a:srgbClr val="FFFFFF"/>
                          </a:highlight>
                          <a:latin typeface="宋体" panose="02010600030101010101" pitchFamily="2" charset="-122"/>
                          <a:ea typeface="宋体" panose="02010600030101010101" pitchFamily="2" charset="-122"/>
                          <a:cs typeface="宋体" panose="02010600030101010101" pitchFamily="2" charset="-122"/>
                        </a:rPr>
                        <a:t>5</a:t>
                      </a: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zh-CN" altLang="en-US" sz="1400" b="0" u="none">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个人评标评审意见严重偏离评标评审原则，对评标结果造成实质性影响。</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38793">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2</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highlight>
                            <a:srgbClr val="FFFFFF"/>
                          </a:highlight>
                          <a:latin typeface="宋体" panose="02010600030101010101" pitchFamily="2" charset="-122"/>
                          <a:ea typeface="宋体" panose="02010600030101010101" pitchFamily="2" charset="-122"/>
                          <a:cs typeface="宋体" panose="02010600030101010101" pitchFamily="2" charset="-122"/>
                        </a:rPr>
                        <a:t>接受任何单位或个人以任何方式提出的倾向性或者排斥性要求。包括但不限于以下情况：（</a:t>
                      </a:r>
                      <a:r>
                        <a:rPr lang="en-US" altLang="zh-CN" sz="1400" b="0" u="none" dirty="0">
                          <a:highlight>
                            <a:srgbClr val="FFFFFF"/>
                          </a:highlight>
                          <a:latin typeface="宋体" panose="02010600030101010101" pitchFamily="2" charset="-122"/>
                          <a:ea typeface="宋体" panose="02010600030101010101" pitchFamily="2" charset="-122"/>
                          <a:cs typeface="宋体" panose="02010600030101010101" pitchFamily="2" charset="-122"/>
                        </a:rPr>
                        <a:t>1</a:t>
                      </a:r>
                      <a:r>
                        <a:rPr lang="zh-CN" altLang="en-US" sz="1400" b="0" u="none" dirty="0">
                          <a:highlight>
                            <a:srgbClr val="FFFFFF"/>
                          </a:highlight>
                          <a:latin typeface="宋体" panose="02010600030101010101" pitchFamily="2" charset="-122"/>
                          <a:ea typeface="宋体" panose="02010600030101010101" pitchFamily="2" charset="-122"/>
                          <a:cs typeface="宋体" panose="02010600030101010101" pitchFamily="2" charset="-122"/>
                        </a:rPr>
                        <a:t>）</a:t>
                      </a:r>
                      <a:r>
                        <a:rPr lang="zh-CN" altLang="en-US" sz="1400" b="0" u="none" dirty="0">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接受任何单位或者个人明示或暗示提出的倾向或排斥特定项目响应方的要求</a:t>
                      </a:r>
                      <a:r>
                        <a:rPr lang="zh-CN" altLang="en-US" sz="1400" b="0" u="none" dirty="0">
                          <a:highlight>
                            <a:srgbClr val="FFFFFF"/>
                          </a:highlight>
                          <a:latin typeface="宋体" panose="02010600030101010101" pitchFamily="2" charset="-122"/>
                          <a:ea typeface="宋体" panose="02010600030101010101" pitchFamily="2" charset="-122"/>
                          <a:cs typeface="宋体" panose="02010600030101010101" pitchFamily="2" charset="-122"/>
                        </a:rPr>
                        <a:t>； （</a:t>
                      </a:r>
                      <a:r>
                        <a:rPr lang="en-US" altLang="zh-CN" sz="1400" b="0" u="none" dirty="0">
                          <a:highlight>
                            <a:srgbClr val="FFFFFF"/>
                          </a:highlight>
                          <a:latin typeface="宋体" panose="02010600030101010101" pitchFamily="2" charset="-122"/>
                          <a:ea typeface="宋体" panose="02010600030101010101" pitchFamily="2" charset="-122"/>
                          <a:cs typeface="宋体" panose="02010600030101010101" pitchFamily="2" charset="-122"/>
                        </a:rPr>
                        <a:t>2</a:t>
                      </a:r>
                      <a:r>
                        <a:rPr lang="zh-CN" altLang="en-US" sz="1400" b="0" u="none" dirty="0">
                          <a:highlight>
                            <a:srgbClr val="FFFFFF"/>
                          </a:highlight>
                          <a:latin typeface="宋体" panose="02010600030101010101" pitchFamily="2" charset="-122"/>
                          <a:ea typeface="宋体" panose="02010600030101010101" pitchFamily="2" charset="-122"/>
                          <a:cs typeface="宋体" panose="02010600030101010101" pitchFamily="2" charset="-122"/>
                        </a:rPr>
                        <a:t>）接受项目响应方改变招标采购文件实质性内容的澄清。</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8775">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3</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latin typeface="宋体" panose="02010600030101010101" pitchFamily="2" charset="-122"/>
                          <a:ea typeface="宋体" panose="02010600030101010101" pitchFamily="2" charset="-122"/>
                          <a:cs typeface="宋体" panose="02010600030101010101" pitchFamily="2" charset="-122"/>
                        </a:rPr>
                        <a:t>依法应当提出否决意见但未提出。</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9260">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4</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dirty="0">
                          <a:latin typeface="宋体" panose="02010600030101010101" pitchFamily="2" charset="-122"/>
                          <a:ea typeface="宋体" panose="02010600030101010101" pitchFamily="2" charset="-122"/>
                          <a:cs typeface="宋体" panose="02010600030101010101" pitchFamily="2" charset="-122"/>
                        </a:rPr>
                        <a:t>专家评标评审专业能力与评标评审要求明显不匹配。</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14325">
                <a:tc vMerge="1">
                  <a:txBody>
                    <a:bodyPr/>
                    <a:lstStyle/>
                    <a:p>
                      <a:endParaRPr lang="zh-CN"/>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1400" b="0" u="none">
                          <a:latin typeface="宋体" panose="02010600030101010101" pitchFamily="2" charset="-122"/>
                          <a:ea typeface="宋体" panose="02010600030101010101" pitchFamily="2" charset="-122"/>
                          <a:cs typeface="宋体" panose="02010600030101010101" pitchFamily="2" charset="-122"/>
                        </a:rPr>
                        <a:t>5</a:t>
                      </a:r>
                    </a:p>
                  </a:txBody>
                  <a:tcPr marL="0" marR="0" marT="0" marB="1" anchor="ctr">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400" b="0" u="none">
                          <a:highlight>
                            <a:srgbClr val="FFFFFF"/>
                          </a:highlight>
                          <a:latin typeface="宋体" panose="02010600030101010101" pitchFamily="2" charset="-122"/>
                          <a:ea typeface="宋体" panose="02010600030101010101" pitchFamily="2" charset="-122"/>
                          <a:cs typeface="宋体" panose="02010600030101010101" pitchFamily="2" charset="-122"/>
                        </a:rPr>
                        <a:t>其他违法违规情况。</a:t>
                      </a:r>
                    </a:p>
                  </a:txBody>
                  <a:tcPr marL="0" marR="0" marT="0" marB="1"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strike="noStrike" noProof="1">
                <a:solidFill>
                  <a:srgbClr val="0070C0"/>
                </a:solidFill>
                <a:ea typeface="宋体" panose="02010600030101010101" pitchFamily="2" charset="-122"/>
                <a:sym typeface="+mn-ea"/>
              </a:rPr>
              <a:t>评标委员会及评标专家特点</a:t>
            </a:r>
            <a:endParaRPr kumimoji="0" lang="zh-CN" altLang="en-US" sz="32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30722" name="内容占位符 2"/>
          <p:cNvSpPr>
            <a:spLocks noGrp="1"/>
          </p:cNvSpPr>
          <p:nvPr>
            <p:ph idx="1"/>
          </p:nvPr>
        </p:nvSpPr>
        <p:spPr/>
        <p:txBody>
          <a:bodyPr wrap="square" lIns="91440" tIns="45720" rIns="91440" bIns="45720" anchor="t"/>
          <a:lstStyle/>
          <a:p>
            <a:pPr eaLnBrk="1" hangingPunct="1">
              <a:buNone/>
            </a:pPr>
            <a:r>
              <a:rPr lang="en-US" altLang="zh-CN" sz="2000" dirty="0">
                <a:ea typeface="宋体" panose="02010600030101010101" pitchFamily="2" charset="-122"/>
              </a:rPr>
              <a:t>   </a:t>
            </a:r>
            <a:endParaRPr lang="en-US" altLang="zh-CN" sz="2400" dirty="0">
              <a:solidFill>
                <a:srgbClr val="0070C0"/>
              </a:solidFill>
              <a:ea typeface="宋体" panose="02010600030101010101" pitchFamily="2" charset="-122"/>
            </a:endParaRPr>
          </a:p>
          <a:p>
            <a:pPr eaLnBrk="1" hangingPunct="1">
              <a:buNone/>
            </a:pPr>
            <a:r>
              <a:rPr lang="zh-CN" altLang="en-US" sz="2400" dirty="0">
                <a:latin typeface="宋体" panose="02010600030101010101" pitchFamily="2" charset="-122"/>
                <a:ea typeface="宋体" panose="02010600030101010101" pitchFamily="2" charset="-122"/>
                <a:sym typeface="华文楷体" charset="0"/>
              </a:rPr>
              <a:t>    </a:t>
            </a:r>
          </a:p>
          <a:p>
            <a:pPr eaLnBrk="1" hangingPunct="1">
              <a:buNone/>
            </a:pPr>
            <a:r>
              <a:rPr lang="zh-CN" altLang="en-US" sz="2000" dirty="0">
                <a:latin typeface="宋体" panose="02010600030101010101" pitchFamily="2" charset="-122"/>
                <a:ea typeface="宋体" panose="02010600030101010101" pitchFamily="2" charset="-122"/>
                <a:sym typeface="华文楷体" charset="0"/>
              </a:rPr>
              <a:t>    </a:t>
            </a:r>
            <a:r>
              <a:rPr lang="zh-CN" altLang="en-US" sz="2400" dirty="0">
                <a:latin typeface="宋体" panose="02010600030101010101" pitchFamily="2" charset="-122"/>
                <a:ea typeface="宋体" panose="02010600030101010101" pitchFamily="2" charset="-122"/>
                <a:sym typeface="华文楷体" charset="0"/>
              </a:rPr>
              <a:t>▲</a:t>
            </a:r>
            <a:r>
              <a:rPr lang="zh-CN" altLang="en-US" sz="2400" dirty="0">
                <a:latin typeface="方正楷体简体" charset="-122"/>
                <a:ea typeface="方正楷体简体" charset="-122"/>
                <a:sym typeface="华文楷体" charset="0"/>
              </a:rPr>
              <a:t>有限责任。</a:t>
            </a:r>
            <a:r>
              <a:rPr lang="zh-CN" altLang="en-US" sz="2000" dirty="0">
                <a:latin typeface="宋体" panose="02010600030101010101" pitchFamily="2" charset="-122"/>
                <a:ea typeface="宋体" panose="02010600030101010101" pitchFamily="2" charset="-122"/>
                <a:sym typeface="华文楷体" charset="0"/>
              </a:rPr>
              <a:t>评标委员会为临时组织，不具有责任主体能力，仅</a:t>
            </a:r>
          </a:p>
          <a:p>
            <a:pPr eaLnBrk="1" hangingPunct="1">
              <a:buNone/>
            </a:pPr>
            <a:r>
              <a:rPr lang="zh-CN" altLang="en-US" sz="2000" dirty="0">
                <a:latin typeface="宋体" panose="02010600030101010101" pitchFamily="2" charset="-122"/>
                <a:ea typeface="宋体" panose="02010600030101010101" pitchFamily="2" charset="-122"/>
                <a:sym typeface="华文楷体" charset="0"/>
              </a:rPr>
              <a:t>对评标结果合法性负责，不可能对评标结果产生的后果负责。评标委员</a:t>
            </a:r>
          </a:p>
          <a:p>
            <a:pPr eaLnBrk="1" hangingPunct="1">
              <a:buNone/>
            </a:pPr>
            <a:r>
              <a:rPr lang="zh-CN" altLang="en-US" sz="2000" dirty="0">
                <a:latin typeface="宋体" panose="02010600030101010101" pitchFamily="2" charset="-122"/>
                <a:ea typeface="宋体" panose="02010600030101010101" pitchFamily="2" charset="-122"/>
                <a:sym typeface="华文楷体" charset="0"/>
              </a:rPr>
              <a:t>会成员对提出的评审意见承担个人责任。</a:t>
            </a:r>
          </a:p>
          <a:p>
            <a:pPr eaLnBrk="1" hangingPunct="1">
              <a:buNone/>
            </a:pPr>
            <a:r>
              <a:rPr lang="zh-CN" altLang="en-US" sz="2000" dirty="0">
                <a:latin typeface="宋体" panose="02010600030101010101" pitchFamily="2" charset="-122"/>
                <a:ea typeface="宋体" panose="02010600030101010101" pitchFamily="2" charset="-122"/>
                <a:sym typeface="华文楷体" charset="0"/>
              </a:rPr>
              <a:t>    </a:t>
            </a:r>
            <a:r>
              <a:rPr lang="zh-CN" altLang="en-US" sz="2400" dirty="0">
                <a:latin typeface="方正楷体简体" charset="-122"/>
                <a:ea typeface="方正楷体简体" charset="-122"/>
                <a:sym typeface="华文楷体" charset="0"/>
              </a:rPr>
              <a:t>▲相对公正。</a:t>
            </a:r>
            <a:r>
              <a:rPr lang="zh-CN" altLang="en-US" sz="2000" dirty="0">
                <a:latin typeface="宋体" panose="02010600030101010101" pitchFamily="2" charset="-122"/>
                <a:ea typeface="宋体" panose="02010600030101010101" pitchFamily="2" charset="-122"/>
                <a:sym typeface="华文楷体" charset="0"/>
              </a:rPr>
              <a:t>评标委员会具有法定性和唯一性，评标结果具有相</a:t>
            </a:r>
          </a:p>
          <a:p>
            <a:pPr eaLnBrk="1" hangingPunct="1">
              <a:buNone/>
            </a:pPr>
            <a:r>
              <a:rPr lang="zh-CN" altLang="en-US" sz="2000" dirty="0">
                <a:latin typeface="宋体" panose="02010600030101010101" pitchFamily="2" charset="-122"/>
                <a:ea typeface="宋体" panose="02010600030101010101" pitchFamily="2" charset="-122"/>
                <a:sym typeface="华文楷体" charset="0"/>
              </a:rPr>
              <a:t>对公正性。</a:t>
            </a:r>
            <a:endParaRPr lang="zh-CN" altLang="en-US" sz="2400" dirty="0">
              <a:latin typeface="方正楷体简体" charset="-122"/>
              <a:ea typeface="方正楷体简体" charset="-122"/>
              <a:sym typeface="华文楷体" charset="0"/>
            </a:endParaRPr>
          </a:p>
          <a:p>
            <a:pPr eaLnBrk="1" hangingPunct="1">
              <a:buNone/>
            </a:pPr>
            <a:r>
              <a:rPr lang="zh-CN" altLang="en-US" sz="2000" dirty="0">
                <a:latin typeface="宋体" panose="02010600030101010101" pitchFamily="2" charset="-122"/>
                <a:ea typeface="宋体" panose="02010600030101010101" pitchFamily="2" charset="-122"/>
                <a:sym typeface="华文楷体" charset="0"/>
              </a:rPr>
              <a:t>    </a:t>
            </a:r>
            <a:r>
              <a:rPr lang="zh-CN" altLang="en-US" sz="2400" dirty="0">
                <a:latin typeface="方正楷体简体" charset="-122"/>
                <a:ea typeface="方正楷体简体" charset="-122"/>
                <a:sym typeface="华文楷体" charset="0"/>
              </a:rPr>
              <a:t>▲过程保密。</a:t>
            </a:r>
            <a:r>
              <a:rPr lang="zh-CN" altLang="en-US" sz="2000" dirty="0">
                <a:latin typeface="宋体" panose="02010600030101010101" pitchFamily="2" charset="-122"/>
                <a:ea typeface="宋体" panose="02010600030101010101" pitchFamily="2" charset="-122"/>
                <a:sym typeface="华文楷体" charset="0"/>
              </a:rPr>
              <a:t>名单保密（中标结果确定前）、评标保密。</a:t>
            </a:r>
          </a:p>
          <a:p>
            <a:pPr eaLnBrk="1" hangingPunct="1">
              <a:buNone/>
            </a:pPr>
            <a:r>
              <a:rPr lang="zh-CN" altLang="en-US" sz="2000" dirty="0">
                <a:latin typeface="宋体" panose="02010600030101010101" pitchFamily="2" charset="-122"/>
                <a:ea typeface="宋体" panose="02010600030101010101" pitchFamily="2" charset="-122"/>
                <a:sym typeface="华文楷体" charset="0"/>
              </a:rPr>
              <a:t>    </a:t>
            </a:r>
            <a:r>
              <a:rPr lang="zh-CN" altLang="en-US" sz="2400" dirty="0">
                <a:latin typeface="方正楷体简体" charset="-122"/>
                <a:ea typeface="方正楷体简体" charset="-122"/>
                <a:sym typeface="华文楷体" charset="0"/>
              </a:rPr>
              <a:t>▲行为自律。</a:t>
            </a:r>
            <a:r>
              <a:rPr lang="zh-CN" altLang="en-US" sz="2000" dirty="0">
                <a:latin typeface="宋体" panose="02010600030101010101" pitchFamily="2" charset="-122"/>
                <a:ea typeface="宋体" panose="02010600030101010101" pitchFamily="2" charset="-122"/>
                <a:sym typeface="华文楷体" charset="0"/>
              </a:rPr>
              <a:t>主动回避、遵守法律和纪律、充分发挥专业水准。</a:t>
            </a:r>
          </a:p>
          <a:p>
            <a:pPr eaLnBrk="1" hangingPunct="1">
              <a:buNone/>
            </a:pPr>
            <a:endParaRPr lang="zh-CN" altLang="en-US" sz="2000" dirty="0">
              <a:latin typeface="宋体" panose="02010600030101010101" pitchFamily="2" charset="-122"/>
              <a:ea typeface="宋体" panose="02010600030101010101" pitchFamily="2" charset="-122"/>
              <a:sym typeface="华文楷体" charset="0"/>
            </a:endParaRPr>
          </a:p>
          <a:p>
            <a:pPr eaLnBrk="1" hangingPunct="1">
              <a:buNone/>
            </a:pPr>
            <a:r>
              <a:rPr lang="zh-CN" altLang="en-US" sz="2000" dirty="0">
                <a:latin typeface="宋体" panose="02010600030101010101" pitchFamily="2" charset="-122"/>
                <a:ea typeface="宋体" panose="02010600030101010101" pitchFamily="2" charset="-122"/>
                <a:sym typeface="华文楷体" charset="0"/>
              </a:rPr>
              <a:t>   </a:t>
            </a:r>
            <a:endParaRPr lang="zh-CN" altLang="en-US" sz="2000" dirty="0">
              <a:solidFill>
                <a:srgbClr val="FF0000"/>
              </a:solidFill>
              <a:latin typeface="方正楷体简体" charset="-122"/>
              <a:ea typeface="方正楷体简体" charset="-122"/>
              <a:sym typeface="华文楷体" charset="0"/>
            </a:endParaRPr>
          </a:p>
          <a:p>
            <a:pPr eaLnBrk="1" hangingPunct="1">
              <a:buNone/>
            </a:pPr>
            <a:r>
              <a:rPr lang="zh-CN" altLang="en-US" sz="2000" dirty="0">
                <a:solidFill>
                  <a:srgbClr val="FF0000"/>
                </a:solidFill>
                <a:latin typeface="方正楷体简体" charset="-122"/>
                <a:ea typeface="方正楷体简体" charset="-122"/>
                <a:sym typeface="华文楷体" charset="0"/>
              </a:rPr>
              <a:t>  </a:t>
            </a:r>
            <a:endParaRPr lang="zh-CN" altLang="en-US" sz="2000" dirty="0">
              <a:latin typeface="宋体" panose="02010600030101010101" pitchFamily="2" charset="-122"/>
              <a:ea typeface="宋体" panose="02010600030101010101" pitchFamily="2" charset="-122"/>
              <a:sym typeface="华文楷体" charset="0"/>
            </a:endParaRPr>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3200" strike="noStrike" noProof="1">
                <a:solidFill>
                  <a:srgbClr val="0070C0"/>
                </a:solidFill>
                <a:ea typeface="宋体" panose="02010600030101010101" pitchFamily="2" charset="-122"/>
                <a:sym typeface="+mn-ea"/>
              </a:rPr>
              <a:t>“</a:t>
            </a:r>
            <a:r>
              <a:rPr lang="zh-CN" altLang="en-US" sz="3200" strike="noStrike" noProof="1">
                <a:solidFill>
                  <a:srgbClr val="0070C0"/>
                </a:solidFill>
                <a:ea typeface="宋体" panose="02010600030101010101" pitchFamily="2" charset="-122"/>
                <a:sym typeface="+mn-ea"/>
              </a:rPr>
              <a:t>数</a:t>
            </a:r>
            <a:r>
              <a:rPr lang="en-US" altLang="zh-CN" sz="3200" strike="noStrike" noProof="1">
                <a:solidFill>
                  <a:srgbClr val="0070C0"/>
                </a:solidFill>
                <a:ea typeface="宋体" panose="02010600030101010101" pitchFamily="2" charset="-122"/>
                <a:sym typeface="+mn-ea"/>
              </a:rPr>
              <a:t>”</a:t>
            </a:r>
            <a:r>
              <a:rPr lang="zh-CN" altLang="en-US" sz="3200" strike="noStrike" noProof="1">
                <a:solidFill>
                  <a:srgbClr val="0070C0"/>
                </a:solidFill>
                <a:ea typeface="宋体" panose="02010600030101010101" pitchFamily="2" charset="-122"/>
                <a:sym typeface="+mn-ea"/>
              </a:rPr>
              <a:t>说专家评标评审</a:t>
            </a:r>
            <a:endPar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eaLnBrk="1" fontAlgn="base" hangingPunct="1">
              <a:buNone/>
            </a:pPr>
            <a:r>
              <a:rPr lang="zh-CN" altLang="en-US" sz="2400" strike="noStrike" noProof="1">
                <a:ea typeface="宋体" panose="02010600030101010101" pitchFamily="2" charset="-122"/>
              </a:rPr>
              <a:t>   </a:t>
            </a:r>
          </a:p>
          <a:p>
            <a:pPr algn="l" fontAlgn="base">
              <a:buNone/>
            </a:pPr>
            <a:r>
              <a:rPr lang="zh-CN" altLang="en-US" sz="2400" strike="noStrike" noProof="1">
                <a:ea typeface="宋体" panose="02010600030101010101" pitchFamily="2" charset="-122"/>
              </a:rPr>
              <a:t>  </a:t>
            </a:r>
            <a:r>
              <a:rPr lang="zh-CN" altLang="en-US" sz="2400" strike="noStrike" noProof="1">
                <a:solidFill>
                  <a:srgbClr val="FF0000"/>
                </a:solidFill>
                <a:ea typeface="宋体" panose="02010600030101010101" pitchFamily="2" charset="-122"/>
                <a:sym typeface="+mn-ea"/>
              </a:rPr>
              <a:t>四种权利</a:t>
            </a:r>
            <a:r>
              <a:rPr lang="zh-CN" altLang="en-US" sz="2400" strike="noStrike" noProof="1">
                <a:ea typeface="宋体" panose="02010600030101010101" pitchFamily="2" charset="-122"/>
              </a:rPr>
              <a:t>：</a:t>
            </a:r>
          </a:p>
          <a:p>
            <a:pPr eaLnBrk="1" fontAlgn="base" hangingPunct="1">
              <a:buNone/>
            </a:pPr>
            <a:r>
              <a:rPr lang="zh-CN" altLang="en-US" sz="2400" strike="noStrike" noProof="1">
                <a:ea typeface="宋体" panose="02010600030101010101" pitchFamily="2" charset="-122"/>
              </a:rPr>
              <a:t>   </a:t>
            </a:r>
            <a:r>
              <a:rPr lang="zh-CN" altLang="en-US" sz="2400" strike="noStrike" noProof="1">
                <a:ea typeface="宋体" panose="02010600030101010101" pitchFamily="2" charset="-122"/>
                <a:sym typeface="+mn-ea"/>
              </a:rPr>
              <a:t>（一）接受聘请，提供评标评审等咨询服务；</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（二）依规定进行独立评标评审并提出意见，不受任何单位和个人的干预；</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（三）按规定获取评标评审报酬；</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（四）国家规定的其他权利。</a:t>
            </a:r>
            <a:endParaRPr lang="zh-CN" altLang="en-US" sz="2400" strike="noStrike" noProof="1">
              <a:solidFill>
                <a:srgbClr val="FF0000"/>
              </a:solidFill>
              <a:latin typeface="方正楷体简体" charset="0"/>
              <a:ea typeface="宋体" panose="02010600030101010101" pitchFamily="2" charset="-122"/>
            </a:endParaRPr>
          </a:p>
          <a:p>
            <a:pPr algn="l" fontAlgn="base">
              <a:buNone/>
            </a:pPr>
            <a:r>
              <a:rPr lang="zh-CN" altLang="en-US" sz="2400" strike="noStrike" noProof="1">
                <a:ea typeface="宋体" panose="02010600030101010101" pitchFamily="2" charset="-122"/>
              </a:rPr>
              <a:t>      </a:t>
            </a:r>
            <a:endParaRPr lang="zh-CN" altLang="en-US" sz="2400" strike="noStrike" noProof="1">
              <a:solidFill>
                <a:srgbClr val="00B050"/>
              </a:solidFill>
              <a:ea typeface="宋体" panose="02010600030101010101" pitchFamily="2" charset="-122"/>
              <a:sym typeface="+mn-ea"/>
            </a:endParaRPr>
          </a:p>
          <a:p>
            <a:pPr marL="0" indent="0" fontAlgn="base">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a:solidFill>
                  <a:srgbClr val="FF0000"/>
                </a:solidFill>
                <a:latin typeface="方正楷体简体" charset="-122"/>
                <a:ea typeface="方正楷体简体" charset="-122"/>
              </a:rPr>
              <a:t>              </a:t>
            </a:r>
            <a:endParaRPr lang="zh-CN" altLang="en-US" sz="2000" strike="noStrike" noProof="1">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数</a:t>
            </a: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说专家评标评审</a:t>
            </a:r>
            <a:endPar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eaLnBrk="1" fontAlgn="base" hangingPunct="1">
              <a:buNone/>
            </a:pPr>
            <a:r>
              <a:rPr lang="zh-CN" altLang="en-US" sz="2400" strike="noStrike" noProof="1">
                <a:ea typeface="宋体" panose="02010600030101010101" pitchFamily="2" charset="-122"/>
              </a:rPr>
              <a:t>   </a:t>
            </a:r>
          </a:p>
          <a:p>
            <a:pPr algn="l" fontAlgn="base">
              <a:buNone/>
            </a:pPr>
            <a:r>
              <a:rPr lang="zh-CN" altLang="en-US" sz="2400" strike="noStrike" noProof="1">
                <a:ea typeface="宋体" panose="02010600030101010101" pitchFamily="2" charset="-122"/>
              </a:rPr>
              <a:t>  </a:t>
            </a:r>
            <a:r>
              <a:rPr lang="zh-CN" altLang="en-US" sz="2400" strike="noStrike" noProof="1">
                <a:solidFill>
                  <a:srgbClr val="FF0000"/>
                </a:solidFill>
                <a:ea typeface="宋体" panose="02010600030101010101" pitchFamily="2" charset="-122"/>
              </a:rPr>
              <a:t>五方面自由裁量权</a:t>
            </a:r>
            <a:r>
              <a:rPr lang="zh-CN" altLang="en-US" sz="2400" strike="noStrike" noProof="1">
                <a:ea typeface="宋体" panose="02010600030101010101" pitchFamily="2" charset="-122"/>
              </a:rPr>
              <a:t>：</a:t>
            </a:r>
          </a:p>
          <a:p>
            <a:pPr algn="l" fontAlgn="base">
              <a:buNone/>
            </a:pPr>
            <a:r>
              <a:rPr lang="zh-CN" altLang="en-US" sz="2400" strike="noStrike" noProof="1">
                <a:ea typeface="宋体" panose="02010600030101010101" pitchFamily="2" charset="-122"/>
              </a:rPr>
              <a:t>    实践中，无论评标文件规定的评标方法如何刚性，评标专家至少在以下五个方面拥有自由裁量权。     </a:t>
            </a:r>
          </a:p>
          <a:p>
            <a:pPr algn="l" fontAlgn="base">
              <a:buNone/>
            </a:pPr>
            <a:r>
              <a:rPr lang="zh-CN" altLang="en-US" sz="2400" strike="noStrike" noProof="1">
                <a:ea typeface="宋体" panose="02010600030101010101" pitchFamily="2" charset="-122"/>
              </a:rPr>
              <a:t>  （一）对投标文件约定事项的重大偏差和细微偏差判定。</a:t>
            </a:r>
          </a:p>
          <a:p>
            <a:pPr algn="l" fontAlgn="base">
              <a:buNone/>
            </a:pPr>
            <a:r>
              <a:rPr lang="zh-CN" altLang="en-US" sz="2400" strike="noStrike" noProof="1">
                <a:ea typeface="宋体" panose="02010600030101010101" pitchFamily="2" charset="-122"/>
              </a:rPr>
              <a:t>  （二）投标报价低于成本的判定。</a:t>
            </a:r>
          </a:p>
          <a:p>
            <a:pPr algn="l" fontAlgn="base">
              <a:buNone/>
            </a:pPr>
            <a:r>
              <a:rPr lang="zh-CN" altLang="en-US" sz="2400" strike="noStrike" noProof="1">
                <a:ea typeface="宋体" panose="02010600030101010101" pitchFamily="2" charset="-122"/>
              </a:rPr>
              <a:t>  （三）投标人响应程度的判定。</a:t>
            </a:r>
          </a:p>
          <a:p>
            <a:pPr algn="l" fontAlgn="base">
              <a:buNone/>
            </a:pPr>
            <a:r>
              <a:rPr lang="zh-CN" altLang="en-US" sz="2400" strike="noStrike" noProof="1">
                <a:ea typeface="宋体" panose="02010600030101010101" pitchFamily="2" charset="-122"/>
              </a:rPr>
              <a:t>  （四）少于三家有效投标人的判定。</a:t>
            </a:r>
          </a:p>
          <a:p>
            <a:pPr algn="l" fontAlgn="base">
              <a:buNone/>
            </a:pPr>
            <a:r>
              <a:rPr lang="zh-CN" altLang="en-US" sz="2400" strike="noStrike" noProof="1">
                <a:ea typeface="宋体" panose="02010600030101010101" pitchFamily="2" charset="-122"/>
              </a:rPr>
              <a:t>  （五）对投标人澄清有效性的判定。      </a:t>
            </a:r>
            <a:endParaRPr lang="zh-CN" altLang="en-US" sz="2400" strike="noStrike" noProof="1">
              <a:solidFill>
                <a:srgbClr val="00B050"/>
              </a:solidFill>
              <a:ea typeface="宋体" panose="02010600030101010101" pitchFamily="2" charset="-122"/>
              <a:sym typeface="+mn-ea"/>
            </a:endParaRPr>
          </a:p>
          <a:p>
            <a:pPr marL="0" indent="0" fontAlgn="base">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a:solidFill>
                  <a:srgbClr val="FF0000"/>
                </a:solidFill>
                <a:latin typeface="方正楷体简体" charset="-122"/>
                <a:ea typeface="方正楷体简体" charset="-122"/>
              </a:rPr>
              <a:t>              </a:t>
            </a:r>
            <a:endParaRPr lang="zh-CN" altLang="en-US" sz="2000" strike="noStrike" noProof="1">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数</a:t>
            </a: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说专家评标评审</a:t>
            </a:r>
            <a:r>
              <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rPr>
              <a:t/>
            </a:r>
            <a:br>
              <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rPr>
            </a:br>
            <a:endPar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eaLnBrk="1" fontAlgn="base" hangingPunct="1">
              <a:buNone/>
            </a:pPr>
            <a:r>
              <a:rPr lang="zh-CN" altLang="en-US" sz="2400" strike="noStrike" noProof="1">
                <a:ea typeface="宋体" panose="02010600030101010101" pitchFamily="2" charset="-122"/>
              </a:rPr>
              <a:t>   </a:t>
            </a:r>
          </a:p>
          <a:p>
            <a:pPr eaLnBrk="1" fontAlgn="base" hangingPunct="1">
              <a:buNone/>
            </a:pPr>
            <a:r>
              <a:rPr lang="zh-CN" altLang="en-US" sz="2400" strike="noStrike" noProof="1">
                <a:ea typeface="宋体" panose="02010600030101010101" pitchFamily="2" charset="-122"/>
              </a:rPr>
              <a:t>  </a:t>
            </a:r>
            <a:r>
              <a:rPr lang="zh-CN" altLang="en-US" sz="2400" strike="noStrike" noProof="1">
                <a:solidFill>
                  <a:srgbClr val="FF0000"/>
                </a:solidFill>
                <a:ea typeface="宋体" panose="02010600030101010101" pitchFamily="2" charset="-122"/>
              </a:rPr>
              <a:t>六大义务（专家）</a:t>
            </a:r>
            <a:r>
              <a:rPr lang="zh-CN" altLang="en-US" sz="2400" strike="noStrike" noProof="1">
                <a:ea typeface="宋体" panose="02010600030101010101" pitchFamily="2" charset="-122"/>
              </a:rPr>
              <a:t>：</a:t>
            </a:r>
          </a:p>
          <a:p>
            <a:pPr eaLnBrk="1" fontAlgn="base" hangingPunct="1">
              <a:buNone/>
            </a:pPr>
            <a:r>
              <a:rPr lang="zh-CN" altLang="en-US" sz="2400" strike="noStrike" noProof="1">
                <a:ea typeface="宋体" panose="02010600030101010101" pitchFamily="2" charset="-122"/>
              </a:rPr>
              <a:t>   </a:t>
            </a:r>
            <a:r>
              <a:rPr lang="zh-CN" altLang="en-US" sz="2400" strike="noStrike" noProof="1">
                <a:ea typeface="宋体" panose="02010600030101010101" pitchFamily="2" charset="-122"/>
                <a:sym typeface="+mn-ea"/>
              </a:rPr>
              <a:t>（一）按照规定客观公正的进行评标评审；</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（二）遇有应当回避的情形</a:t>
            </a:r>
            <a:r>
              <a:rPr lang="zh-CN" altLang="en-US" sz="2400" strike="noStrike" noProof="1">
                <a:solidFill>
                  <a:srgbClr val="FF0000"/>
                </a:solidFill>
                <a:ea typeface="宋体" panose="02010600030101010101" pitchFamily="2" charset="-122"/>
                <a:sym typeface="+mn-ea"/>
              </a:rPr>
              <a:t>主动回避</a:t>
            </a:r>
            <a:r>
              <a:rPr lang="zh-CN" altLang="en-US" sz="2400" strike="noStrike" noProof="1">
                <a:ea typeface="宋体" panose="02010600030101010101" pitchFamily="2" charset="-122"/>
                <a:sym typeface="+mn-ea"/>
              </a:rPr>
              <a:t>；</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（三）遵守法律法规和</a:t>
            </a:r>
            <a:r>
              <a:rPr lang="zh-CN" altLang="en-US" sz="2400" strike="noStrike" noProof="1">
                <a:solidFill>
                  <a:schemeClr val="tx1"/>
                </a:solidFill>
                <a:ea typeface="宋体" panose="02010600030101010101" pitchFamily="2" charset="-122"/>
                <a:sym typeface="+mn-ea"/>
              </a:rPr>
              <a:t>工作纪律</a:t>
            </a:r>
            <a:r>
              <a:rPr lang="zh-CN" altLang="en-US" sz="2400" strike="noStrike" noProof="1">
                <a:ea typeface="宋体" panose="02010600030101010101" pitchFamily="2" charset="-122"/>
                <a:sym typeface="+mn-ea"/>
              </a:rPr>
              <a:t>，对提出的评标评审意见承担个人责任；</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（四）配合行政管理和监督；</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（五）接受培训和继续教育；</a:t>
            </a:r>
            <a:endParaRPr lang="zh-CN" altLang="en-US" sz="2400" strike="noStrike" noProof="1">
              <a:ea typeface="宋体" panose="02010600030101010101" pitchFamily="2" charset="-122"/>
            </a:endParaRPr>
          </a:p>
          <a:p>
            <a:pPr eaLnBrk="1" fontAlgn="base" hangingPunct="1">
              <a:buNone/>
            </a:pPr>
            <a:r>
              <a:rPr lang="zh-CN" altLang="en-US" sz="2400" strike="noStrike" noProof="1">
                <a:ea typeface="宋体" panose="02010600030101010101" pitchFamily="2" charset="-122"/>
                <a:sym typeface="+mn-ea"/>
              </a:rPr>
              <a:t>   （六）国家规定的其他义务。</a:t>
            </a:r>
            <a:endParaRPr lang="zh-CN" altLang="en-US" sz="2400" strike="noStrike" noProof="1">
              <a:solidFill>
                <a:srgbClr val="FF0000"/>
              </a:solidFill>
              <a:latin typeface="方正楷体简体" charset="0"/>
              <a:ea typeface="宋体" panose="02010600030101010101" pitchFamily="2" charset="-122"/>
            </a:endParaRPr>
          </a:p>
          <a:p>
            <a:pPr algn="l" fontAlgn="base">
              <a:buNone/>
            </a:pPr>
            <a:r>
              <a:rPr lang="zh-CN" altLang="en-US" sz="2400" strike="noStrike" noProof="1">
                <a:ea typeface="宋体" panose="02010600030101010101" pitchFamily="2" charset="-122"/>
              </a:rPr>
              <a:t>      </a:t>
            </a:r>
            <a:endParaRPr lang="zh-CN" altLang="en-US" sz="2400" strike="noStrike" noProof="1">
              <a:solidFill>
                <a:srgbClr val="00B050"/>
              </a:solidFill>
              <a:ea typeface="宋体" panose="02010600030101010101" pitchFamily="2" charset="-122"/>
              <a:sym typeface="+mn-ea"/>
            </a:endParaRPr>
          </a:p>
          <a:p>
            <a:pPr marL="0" indent="0" fontAlgn="base">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a:solidFill>
                  <a:srgbClr val="FF0000"/>
                </a:solidFill>
                <a:latin typeface="方正楷体简体" charset="-122"/>
                <a:ea typeface="方正楷体简体" charset="-122"/>
              </a:rPr>
              <a:t>              </a:t>
            </a:r>
            <a:endParaRPr lang="zh-CN" altLang="en-US" sz="2000" strike="noStrike" noProof="1">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数</a:t>
            </a: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说专家评标评审</a:t>
            </a:r>
            <a:r>
              <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rPr>
              <a:t/>
            </a:r>
            <a:br>
              <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rPr>
            </a:br>
            <a:endPar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marL="0" lvl="0" indent="0" eaLnBrk="1" hangingPunct="1">
              <a:buNone/>
            </a:pPr>
            <a:r>
              <a:rPr lang="zh-CN" altLang="en-US" sz="2400" dirty="0">
                <a:ea typeface="宋体" panose="02010600030101010101" pitchFamily="2" charset="-122"/>
              </a:rPr>
              <a:t>   </a:t>
            </a:r>
          </a:p>
          <a:p>
            <a:pPr marL="0" lvl="0" indent="0">
              <a:buNone/>
            </a:pPr>
            <a:r>
              <a:rPr lang="zh-CN" altLang="en-US" sz="2400" dirty="0">
                <a:ea typeface="宋体" panose="02010600030101010101" pitchFamily="2" charset="-122"/>
              </a:rPr>
              <a:t>  </a:t>
            </a:r>
            <a:r>
              <a:rPr lang="zh-CN" altLang="en-US" sz="2400" dirty="0">
                <a:solidFill>
                  <a:srgbClr val="FF0000"/>
                </a:solidFill>
                <a:ea typeface="宋体" panose="02010600030101010101" pitchFamily="2" charset="-122"/>
              </a:rPr>
              <a:t>七个不得（专家）</a:t>
            </a:r>
            <a:r>
              <a:rPr lang="zh-CN" altLang="en-US" sz="2400" dirty="0">
                <a:ea typeface="宋体" panose="02010600030101010101" pitchFamily="2" charset="-122"/>
              </a:rPr>
              <a:t>：工作纪律</a:t>
            </a:r>
          </a:p>
          <a:p>
            <a:pPr marL="0" lvl="0" indent="0">
              <a:buNone/>
            </a:pPr>
            <a:r>
              <a:rPr lang="zh-CN" altLang="en-US" sz="2400" dirty="0">
                <a:ea typeface="宋体" panose="02010600030101010101" pitchFamily="2" charset="-122"/>
              </a:rPr>
              <a:t>   </a:t>
            </a:r>
            <a:r>
              <a:rPr lang="zh-CN" altLang="en-US" sz="2000" dirty="0">
                <a:latin typeface="宋体" panose="02010600030101010101" pitchFamily="2" charset="-122"/>
                <a:ea typeface="宋体" panose="02010600030101010101" pitchFamily="2" charset="-122"/>
                <a:sym typeface="华文楷体" charset="0"/>
              </a:rPr>
              <a:t>《中华人民共和国招标投标法实施条例》第四十九条：</a:t>
            </a:r>
            <a:endParaRPr lang="zh-CN" altLang="en-US" sz="2000" dirty="0">
              <a:latin typeface="宋体" panose="02010600030101010101" pitchFamily="2" charset="-122"/>
              <a:ea typeface="宋体" panose="02010600030101010101" pitchFamily="2" charset="-122"/>
            </a:endParaRPr>
          </a:p>
          <a:p>
            <a:pPr marL="0" lvl="0" indent="0" eaLnBrk="1" hangingPunct="1">
              <a:buNone/>
            </a:pPr>
            <a:r>
              <a:rPr lang="zh-CN" altLang="en-US" sz="2000" dirty="0">
                <a:latin typeface="宋体" panose="02010600030101010101" pitchFamily="2" charset="-122"/>
                <a:ea typeface="宋体" panose="02010600030101010101" pitchFamily="2" charset="-122"/>
                <a:sym typeface="华文楷体" charset="0"/>
              </a:rPr>
              <a:t>   </a:t>
            </a:r>
            <a:r>
              <a:rPr lang="zh-CN" altLang="en-US" sz="2000" dirty="0" smtClean="0">
                <a:latin typeface="方正楷体简体" charset="-122"/>
                <a:ea typeface="方正楷体简体" charset="-122"/>
                <a:sym typeface="华文楷体" charset="0"/>
              </a:rPr>
              <a:t>招标文件</a:t>
            </a:r>
            <a:r>
              <a:rPr lang="zh-CN" altLang="en-US" sz="2000" dirty="0">
                <a:latin typeface="方正楷体简体" charset="-122"/>
                <a:ea typeface="方正楷体简体" charset="-122"/>
                <a:sym typeface="华文楷体" charset="0"/>
              </a:rPr>
              <a:t>没有规定的评标标准和方法</a:t>
            </a:r>
            <a:r>
              <a:rPr lang="zh-CN" altLang="en-US" sz="2000" dirty="0">
                <a:solidFill>
                  <a:srgbClr val="FF0000"/>
                </a:solidFill>
                <a:latin typeface="方正楷体简体" charset="-122"/>
                <a:ea typeface="方正楷体简体" charset="-122"/>
                <a:sym typeface="华文楷体" charset="0"/>
              </a:rPr>
              <a:t>不得</a:t>
            </a:r>
            <a:r>
              <a:rPr lang="zh-CN" altLang="en-US" sz="2000" dirty="0">
                <a:latin typeface="方正楷体简体" charset="-122"/>
                <a:ea typeface="方正楷体简体" charset="-122"/>
                <a:sym typeface="华文楷体" charset="0"/>
              </a:rPr>
              <a:t>作为评标的依据。</a:t>
            </a:r>
            <a:endParaRPr lang="zh-CN" altLang="en-US" sz="2000" dirty="0">
              <a:latin typeface="方正楷体简体" charset="-122"/>
              <a:ea typeface="方正楷体简体" charset="-122"/>
            </a:endParaRPr>
          </a:p>
          <a:p>
            <a:pPr marL="0" lvl="0" indent="0" eaLnBrk="1" hangingPunct="1">
              <a:buNone/>
            </a:pPr>
            <a:r>
              <a:rPr lang="zh-CN" altLang="en-US" sz="2000" dirty="0">
                <a:latin typeface="方正楷体简体" charset="-122"/>
                <a:ea typeface="方正楷体简体" charset="-122"/>
                <a:sym typeface="华文楷体" charset="0"/>
              </a:rPr>
              <a:t>   </a:t>
            </a:r>
            <a:r>
              <a:rPr lang="zh-CN" altLang="en-US" sz="2000" dirty="0" smtClean="0">
                <a:latin typeface="方正楷体简体" charset="-122"/>
                <a:ea typeface="方正楷体简体" charset="-122"/>
                <a:sym typeface="华文楷体" charset="0"/>
              </a:rPr>
              <a:t>评标</a:t>
            </a:r>
            <a:r>
              <a:rPr lang="zh-CN" altLang="en-US" sz="2000" dirty="0">
                <a:latin typeface="方正楷体简体" charset="-122"/>
                <a:ea typeface="方正楷体简体" charset="-122"/>
                <a:sym typeface="华文楷体" charset="0"/>
              </a:rPr>
              <a:t>委员会成员</a:t>
            </a:r>
            <a:r>
              <a:rPr lang="zh-CN" altLang="en-US" sz="2000" dirty="0">
                <a:solidFill>
                  <a:srgbClr val="FF0000"/>
                </a:solidFill>
                <a:latin typeface="方正楷体简体" charset="-122"/>
                <a:ea typeface="方正楷体简体" charset="-122"/>
                <a:sym typeface="华文楷体" charset="0"/>
              </a:rPr>
              <a:t>不得</a:t>
            </a:r>
            <a:r>
              <a:rPr lang="zh-CN" altLang="en-US" sz="2000" dirty="0">
                <a:latin typeface="方正楷体简体" charset="-122"/>
                <a:ea typeface="方正楷体简体" charset="-122"/>
                <a:sym typeface="华文楷体" charset="0"/>
              </a:rPr>
              <a:t>私下接触投标人，</a:t>
            </a:r>
            <a:r>
              <a:rPr lang="zh-CN" altLang="en-US" sz="2000" dirty="0">
                <a:solidFill>
                  <a:srgbClr val="FF0000"/>
                </a:solidFill>
                <a:latin typeface="方正楷体简体" charset="-122"/>
                <a:ea typeface="方正楷体简体" charset="-122"/>
                <a:sym typeface="华文楷体" charset="0"/>
              </a:rPr>
              <a:t>不得</a:t>
            </a:r>
            <a:r>
              <a:rPr lang="zh-CN" altLang="en-US" sz="2000" dirty="0">
                <a:latin typeface="方正楷体简体" charset="-122"/>
                <a:ea typeface="方正楷体简体" charset="-122"/>
                <a:sym typeface="华文楷体" charset="0"/>
              </a:rPr>
              <a:t>收受投标人给予的财物或者其他好处，</a:t>
            </a:r>
            <a:r>
              <a:rPr lang="zh-CN" altLang="en-US" sz="2000" dirty="0">
                <a:solidFill>
                  <a:srgbClr val="FF0000"/>
                </a:solidFill>
                <a:latin typeface="方正楷体简体" charset="-122"/>
                <a:ea typeface="方正楷体简体" charset="-122"/>
                <a:sym typeface="华文楷体" charset="0"/>
              </a:rPr>
              <a:t>不得</a:t>
            </a:r>
            <a:r>
              <a:rPr lang="zh-CN" altLang="en-US" sz="2000" dirty="0">
                <a:latin typeface="方正楷体简体" charset="-122"/>
                <a:ea typeface="方正楷体简体" charset="-122"/>
                <a:sym typeface="华文楷体" charset="0"/>
              </a:rPr>
              <a:t>向招标人征询确定中标人的意向，</a:t>
            </a:r>
            <a:r>
              <a:rPr lang="zh-CN" altLang="en-US" sz="2000" dirty="0">
                <a:solidFill>
                  <a:srgbClr val="FF0000"/>
                </a:solidFill>
                <a:latin typeface="方正楷体简体" charset="-122"/>
                <a:ea typeface="方正楷体简体" charset="-122"/>
                <a:sym typeface="华文楷体" charset="0"/>
              </a:rPr>
              <a:t>不得</a:t>
            </a:r>
            <a:r>
              <a:rPr lang="zh-CN" altLang="en-US" sz="2000" dirty="0">
                <a:latin typeface="方正楷体简体" charset="-122"/>
                <a:ea typeface="方正楷体简体" charset="-122"/>
                <a:sym typeface="华文楷体" charset="0"/>
              </a:rPr>
              <a:t>接受任何单位或者个人明示或者暗示提出的倾向或者排斥特定投标人的要求，</a:t>
            </a:r>
            <a:r>
              <a:rPr lang="zh-CN" altLang="en-US" sz="2000" dirty="0">
                <a:solidFill>
                  <a:srgbClr val="FF0000"/>
                </a:solidFill>
                <a:latin typeface="方正楷体简体" charset="-122"/>
                <a:ea typeface="方正楷体简体" charset="-122"/>
                <a:sym typeface="华文楷体" charset="0"/>
              </a:rPr>
              <a:t>不得</a:t>
            </a:r>
            <a:r>
              <a:rPr lang="zh-CN" altLang="en-US" sz="2000" dirty="0">
                <a:latin typeface="方正楷体简体" charset="-122"/>
                <a:ea typeface="方正楷体简体" charset="-122"/>
                <a:sym typeface="华文楷体" charset="0"/>
              </a:rPr>
              <a:t>有其他不客观、不公正履行职务的行为。</a:t>
            </a:r>
            <a:r>
              <a:rPr lang="zh-CN" altLang="en-US" sz="2000" dirty="0">
                <a:latin typeface="宋体" panose="02010600030101010101" pitchFamily="2" charset="-122"/>
                <a:ea typeface="宋体" panose="02010600030101010101" pitchFamily="2" charset="-122"/>
                <a:sym typeface="华文楷体" charset="0"/>
              </a:rPr>
              <a:t>   </a:t>
            </a:r>
            <a:endParaRPr lang="zh-CN" altLang="en-US" sz="2000" dirty="0">
              <a:latin typeface="宋体" panose="02010600030101010101" pitchFamily="2" charset="-122"/>
              <a:ea typeface="宋体" panose="02010600030101010101" pitchFamily="2" charset="-122"/>
            </a:endParaRPr>
          </a:p>
          <a:p>
            <a:pPr marL="0" lvl="0" indent="0" eaLnBrk="1" hangingPunct="1">
              <a:buNone/>
            </a:pPr>
            <a:r>
              <a:rPr lang="zh-CN" altLang="en-US" sz="2000" dirty="0">
                <a:latin typeface="宋体" panose="02010600030101010101" pitchFamily="2" charset="-122"/>
                <a:ea typeface="宋体" panose="02010600030101010101" pitchFamily="2" charset="-122"/>
                <a:sym typeface="华文楷体" charset="0"/>
              </a:rPr>
              <a:t> </a:t>
            </a:r>
            <a:endParaRPr lang="zh-CN" altLang="en-US" sz="2000" dirty="0">
              <a:latin typeface="宋体" panose="02010600030101010101" pitchFamily="2" charset="-122"/>
              <a:ea typeface="宋体" panose="02010600030101010101" pitchFamily="2" charset="-122"/>
            </a:endParaRPr>
          </a:p>
          <a:p>
            <a:pPr marL="0" lvl="0" indent="0" eaLnBrk="1" hangingPunct="1">
              <a:buNone/>
            </a:pPr>
            <a:r>
              <a:rPr lang="zh-CN" altLang="en-US" sz="2000" dirty="0">
                <a:latin typeface="宋体" panose="02010600030101010101" pitchFamily="2" charset="-122"/>
                <a:ea typeface="宋体" panose="02010600030101010101" pitchFamily="2" charset="-122"/>
                <a:sym typeface="华文楷体" charset="0"/>
              </a:rPr>
              <a:t>   </a:t>
            </a:r>
            <a:r>
              <a:rPr lang="zh-CN" altLang="en-US" sz="2000" dirty="0" smtClean="0">
                <a:latin typeface="宋体" panose="02010600030101010101" pitchFamily="2" charset="-122"/>
                <a:ea typeface="宋体" panose="02010600030101010101" pitchFamily="2" charset="-122"/>
                <a:sym typeface="华文楷体" charset="0"/>
              </a:rPr>
              <a:t>《</a:t>
            </a:r>
            <a:r>
              <a:rPr lang="zh-CN" altLang="en-US" sz="2000" dirty="0" smtClean="0">
                <a:latin typeface="宋体" panose="02010600030101010101" pitchFamily="2" charset="-122"/>
                <a:ea typeface="宋体" panose="02010600030101010101" pitchFamily="2" charset="-122"/>
                <a:sym typeface="Arial" panose="020B0604020202020204" pitchFamily="34" charset="0"/>
              </a:rPr>
              <a:t>中华人民共和国招标投标法</a:t>
            </a:r>
            <a:r>
              <a:rPr lang="zh-CN" altLang="en-US" sz="2000" dirty="0" smtClean="0">
                <a:latin typeface="宋体" panose="02010600030101010101" pitchFamily="2" charset="-122"/>
                <a:ea typeface="宋体" panose="02010600030101010101" pitchFamily="2" charset="-122"/>
                <a:sym typeface="华文楷体" charset="0"/>
              </a:rPr>
              <a:t>》</a:t>
            </a:r>
            <a:r>
              <a:rPr lang="zh-CN" altLang="en-US" sz="2000" dirty="0">
                <a:latin typeface="宋体" panose="02010600030101010101" pitchFamily="2" charset="-122"/>
                <a:ea typeface="宋体" panose="02010600030101010101" pitchFamily="2" charset="-122"/>
                <a:sym typeface="华文楷体" charset="0"/>
              </a:rPr>
              <a:t>第四十四条：</a:t>
            </a:r>
          </a:p>
          <a:p>
            <a:pPr marL="0" lvl="0" indent="0" eaLnBrk="1" hangingPunct="1">
              <a:buNone/>
            </a:pPr>
            <a:r>
              <a:rPr lang="zh-CN" altLang="en-US" sz="2000" dirty="0">
                <a:latin typeface="方正楷体简体" charset="-122"/>
                <a:ea typeface="方正楷体简体" charset="-122"/>
                <a:sym typeface="华文楷体" charset="0"/>
              </a:rPr>
              <a:t>   </a:t>
            </a:r>
            <a:r>
              <a:rPr lang="zh-CN" altLang="en-US" sz="2000" dirty="0" smtClean="0">
                <a:latin typeface="方正楷体简体" charset="-122"/>
                <a:ea typeface="方正楷体简体" charset="-122"/>
                <a:sym typeface="华文楷体" charset="0"/>
              </a:rPr>
              <a:t> </a:t>
            </a:r>
            <a:r>
              <a:rPr lang="zh-CN" altLang="en-US" sz="2000" dirty="0" smtClean="0">
                <a:latin typeface="方正楷体简体" charset="-122"/>
                <a:ea typeface="方正楷体简体" charset="-122"/>
                <a:sym typeface="Arial" panose="020B0604020202020204" pitchFamily="34" charset="0"/>
              </a:rPr>
              <a:t>评标</a:t>
            </a:r>
            <a:r>
              <a:rPr lang="zh-CN" altLang="en-US" sz="2000" dirty="0">
                <a:latin typeface="方正楷体简体" charset="-122"/>
                <a:ea typeface="方正楷体简体" charset="-122"/>
                <a:sym typeface="Arial" panose="020B0604020202020204" pitchFamily="34" charset="0"/>
              </a:rPr>
              <a:t>委员会成员和参加评标的有关工作人员</a:t>
            </a:r>
            <a:r>
              <a:rPr lang="zh-CN" altLang="en-US" sz="2000" dirty="0">
                <a:solidFill>
                  <a:srgbClr val="FF0000"/>
                </a:solidFill>
                <a:latin typeface="方正楷体简体" charset="-122"/>
                <a:ea typeface="方正楷体简体" charset="-122"/>
                <a:sym typeface="Arial" panose="020B0604020202020204" pitchFamily="34" charset="0"/>
              </a:rPr>
              <a:t>不得</a:t>
            </a:r>
            <a:r>
              <a:rPr lang="zh-CN" altLang="en-US" sz="2000" dirty="0">
                <a:latin typeface="方正楷体简体" charset="-122"/>
                <a:ea typeface="方正楷体简体" charset="-122"/>
                <a:sym typeface="Arial" panose="020B0604020202020204" pitchFamily="34" charset="0"/>
              </a:rPr>
              <a:t>透露对投标文件的评审和比较、中标候选人的推荐情况以及与评标有关的其他情况。</a:t>
            </a:r>
            <a:endParaRPr lang="zh-CN" altLang="en-US" sz="2000" dirty="0">
              <a:solidFill>
                <a:srgbClr val="00B050"/>
              </a:solidFill>
              <a:ea typeface="宋体" panose="02010600030101010101" pitchFamily="2" charset="-122"/>
              <a:sym typeface="华文楷体" charset="0"/>
            </a:endParaRPr>
          </a:p>
          <a:p>
            <a:pPr marL="0" lvl="0" indent="0">
              <a:buNone/>
            </a:pPr>
            <a:r>
              <a:rPr lang="zh-CN" altLang="en-US" sz="2400" dirty="0">
                <a:latin typeface="宋体" panose="02010600030101010101" pitchFamily="2" charset="-122"/>
                <a:ea typeface="宋体" panose="02010600030101010101" pitchFamily="2" charset="-122"/>
                <a:sym typeface="华文楷体" charset="0"/>
              </a:rPr>
              <a:t>   </a:t>
            </a:r>
            <a:r>
              <a:rPr lang="zh-CN" altLang="en-US" sz="2000" dirty="0">
                <a:solidFill>
                  <a:srgbClr val="FF0000"/>
                </a:solidFill>
                <a:latin typeface="方正楷体简体" charset="-122"/>
                <a:ea typeface="方正楷体简体" charset="-122"/>
              </a:rPr>
              <a:t>              </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内容占位符 2"/>
          <p:cNvSpPr>
            <a:spLocks noGrp="1"/>
          </p:cNvSpPr>
          <p:nvPr>
            <p:ph idx="1"/>
          </p:nvPr>
        </p:nvSpPr>
        <p:spPr/>
        <p:txBody>
          <a:bodyPr wrap="square" lIns="91440" tIns="45720" rIns="91440" bIns="45720" anchor="t"/>
          <a:lstStyle/>
          <a:p>
            <a:pPr>
              <a:lnSpc>
                <a:spcPct val="70000"/>
              </a:lnSpc>
              <a:buNone/>
            </a:pPr>
            <a:r>
              <a:rPr lang="zh-CN" altLang="en-US" dirty="0">
                <a:latin typeface="方正黑体简体" charset="-122"/>
                <a:ea typeface="方正黑体简体" charset="-122"/>
              </a:rPr>
              <a:t> </a:t>
            </a:r>
          </a:p>
          <a:p>
            <a:pPr>
              <a:lnSpc>
                <a:spcPct val="70000"/>
              </a:lnSpc>
              <a:buNone/>
            </a:pPr>
            <a:r>
              <a:rPr lang="zh-CN" altLang="en-US" dirty="0">
                <a:latin typeface="方正黑体简体" charset="-122"/>
                <a:ea typeface="方正黑体简体" charset="-122"/>
              </a:rPr>
              <a:t>  </a:t>
            </a:r>
          </a:p>
          <a:p>
            <a:pPr>
              <a:lnSpc>
                <a:spcPct val="70000"/>
              </a:lnSpc>
              <a:buNone/>
            </a:pPr>
            <a:endParaRPr lang="zh-CN" altLang="en-US" dirty="0">
              <a:latin typeface="方正黑体简体" charset="-122"/>
              <a:ea typeface="方正黑体简体" charset="-122"/>
            </a:endParaRPr>
          </a:p>
          <a:p>
            <a:pPr>
              <a:lnSpc>
                <a:spcPct val="70000"/>
              </a:lnSpc>
              <a:buNone/>
            </a:pPr>
            <a:r>
              <a:rPr lang="zh-CN" altLang="en-US" sz="4800" dirty="0" smtClean="0">
                <a:latin typeface="楷体" panose="02010609060101010101" charset="-122"/>
                <a:ea typeface="楷体" panose="02010609060101010101" charset="-122"/>
              </a:rPr>
              <a:t>    专家</a:t>
            </a:r>
            <a:r>
              <a:rPr lang="zh-CN" altLang="en-US" sz="4800" dirty="0">
                <a:latin typeface="楷体" panose="02010609060101010101" charset="-122"/>
                <a:ea typeface="楷体" panose="02010609060101010101" charset="-122"/>
              </a:rPr>
              <a:t>库背景情况</a:t>
            </a:r>
            <a:r>
              <a:rPr lang="zh-CN" altLang="en-US" sz="4800" dirty="0" smtClean="0">
                <a:latin typeface="楷体" panose="02010609060101010101" charset="-122"/>
                <a:ea typeface="楷体" panose="02010609060101010101" charset="-122"/>
              </a:rPr>
              <a:t>介绍</a:t>
            </a:r>
            <a:endParaRPr lang="en-US" altLang="zh-CN" sz="4800" dirty="0" smtClean="0">
              <a:latin typeface="楷体" panose="02010609060101010101" charset="-122"/>
              <a:ea typeface="楷体" panose="02010609060101010101" charset="-122"/>
            </a:endParaRPr>
          </a:p>
          <a:p>
            <a:pPr>
              <a:lnSpc>
                <a:spcPct val="70000"/>
              </a:lnSpc>
              <a:buNone/>
            </a:pPr>
            <a:endParaRPr lang="zh-CN" altLang="en-US" sz="4800" dirty="0">
              <a:latin typeface="楷体" panose="02010609060101010101" charset="-122"/>
              <a:ea typeface="楷体" panose="02010609060101010101" charset="-122"/>
            </a:endParaRPr>
          </a:p>
          <a:p>
            <a:pPr>
              <a:lnSpc>
                <a:spcPct val="70000"/>
              </a:lnSpc>
              <a:buNone/>
            </a:pPr>
            <a:endParaRPr lang="zh-CN" altLang="en-US" dirty="0">
              <a:latin typeface="方正楷体简体" charset="-122"/>
              <a:ea typeface="方正楷体简体" charset="-122"/>
            </a:endParaRPr>
          </a:p>
          <a:p>
            <a:pPr>
              <a:lnSpc>
                <a:spcPct val="70000"/>
              </a:lnSpc>
              <a:buNone/>
            </a:pPr>
            <a:endParaRPr lang="zh-CN" altLang="en-US" dirty="0">
              <a:latin typeface="方正楷体简体" charset="-122"/>
              <a:ea typeface="方正楷体简体" charset="-122"/>
            </a:endParaRPr>
          </a:p>
        </p:txBody>
      </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数</a:t>
            </a:r>
            <a:r>
              <a:rPr lang="en-US" altLang="zh-CN" sz="3200" dirty="0">
                <a:solidFill>
                  <a:srgbClr val="0070C0"/>
                </a:solidFill>
                <a:ea typeface="宋体" panose="02010600030101010101" pitchFamily="2" charset="-122"/>
                <a:sym typeface="+mn-ea"/>
              </a:rPr>
              <a:t>”</a:t>
            </a:r>
            <a:r>
              <a:rPr lang="zh-CN" altLang="en-US" sz="3200" dirty="0">
                <a:solidFill>
                  <a:srgbClr val="0070C0"/>
                </a:solidFill>
                <a:ea typeface="宋体" panose="02010600030101010101" pitchFamily="2" charset="-122"/>
                <a:sym typeface="+mn-ea"/>
              </a:rPr>
              <a:t>说专家评标评审</a:t>
            </a:r>
            <a:r>
              <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rPr>
              <a:t/>
            </a:r>
            <a:br>
              <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rPr>
            </a:br>
            <a:endParaRPr kumimoji="0" lang="zh-CN" altLang="en-US" sz="3200" b="0" i="0" u="none" strike="noStrike" kern="1200" cap="none" spc="0" normalizeH="0" baseline="0" noProof="0" dirty="0" smtClean="0">
              <a:ln>
                <a:noFill/>
              </a:ln>
              <a:solidFill>
                <a:srgbClr val="0070C0"/>
              </a:solidFill>
              <a:effectLst/>
              <a:uLnTx/>
              <a:uFillTx/>
              <a:latin typeface="+mj-lt"/>
              <a:ea typeface="宋体" panose="02010600030101010101" pitchFamily="2" charset="-122"/>
              <a:cs typeface="+mj-cs"/>
              <a:sym typeface="+mn-ea"/>
            </a:endParaRPr>
          </a:p>
        </p:txBody>
      </p:sp>
      <p:sp>
        <p:nvSpPr>
          <p:cNvPr id="20482" name="内容占位符 2"/>
          <p:cNvSpPr>
            <a:spLocks noGrp="1"/>
          </p:cNvSpPr>
          <p:nvPr>
            <p:ph idx="1"/>
          </p:nvPr>
        </p:nvSpPr>
        <p:spPr>
          <a:ln>
            <a:miter/>
          </a:ln>
        </p:spPr>
        <p:txBody>
          <a:bodyPr wrap="square" lIns="91440" tIns="45720" rIns="91440" bIns="45720" anchor="t"/>
          <a:lstStyle/>
          <a:p>
            <a:pPr eaLnBrk="1" fontAlgn="base" hangingPunct="1">
              <a:buNone/>
            </a:pPr>
            <a:r>
              <a:rPr lang="zh-CN" altLang="en-US" sz="2400" strike="noStrike" noProof="1">
                <a:ea typeface="宋体" panose="02010600030101010101" pitchFamily="2" charset="-122"/>
              </a:rPr>
              <a:t>   </a:t>
            </a:r>
          </a:p>
          <a:p>
            <a:pPr algn="l" fontAlgn="base">
              <a:buNone/>
            </a:pPr>
            <a:r>
              <a:rPr lang="zh-CN" altLang="en-US" sz="2400" strike="noStrike" noProof="1">
                <a:ea typeface="宋体" panose="02010600030101010101" pitchFamily="2" charset="-122"/>
              </a:rPr>
              <a:t>  </a:t>
            </a:r>
            <a:r>
              <a:rPr lang="zh-CN" altLang="en-US" sz="2400" strike="noStrike" noProof="1">
                <a:solidFill>
                  <a:srgbClr val="FF0000"/>
                </a:solidFill>
                <a:ea typeface="宋体" panose="02010600030101010101" pitchFamily="2" charset="-122"/>
              </a:rPr>
              <a:t>九种法律后果（专家）</a:t>
            </a:r>
            <a:r>
              <a:rPr lang="zh-CN" altLang="en-US" sz="2400" strike="noStrike" noProof="1">
                <a:ea typeface="宋体" panose="02010600030101010101" pitchFamily="2" charset="-122"/>
              </a:rPr>
              <a:t>：</a:t>
            </a:r>
            <a:endParaRPr lang="zh-CN" altLang="en-US" sz="2400" strike="noStrike" noProof="1">
              <a:solidFill>
                <a:srgbClr val="FF0000"/>
              </a:solidFill>
              <a:latin typeface="方正楷体简体" charset="0"/>
              <a:ea typeface="宋体" panose="02010600030101010101" pitchFamily="2" charset="-122"/>
            </a:endParaRPr>
          </a:p>
          <a:p>
            <a:pPr algn="l" fontAlgn="base">
              <a:buNone/>
            </a:pPr>
            <a:r>
              <a:rPr lang="zh-CN" altLang="en-US" sz="2000" strike="noStrike" noProof="1">
                <a:ea typeface="宋体" panose="02010600030101010101" pitchFamily="2" charset="-122"/>
              </a:rPr>
              <a:t>     （一）责令改正。</a:t>
            </a:r>
          </a:p>
          <a:p>
            <a:pPr algn="l" fontAlgn="base">
              <a:buNone/>
            </a:pPr>
            <a:r>
              <a:rPr lang="zh-CN" altLang="en-US" sz="2000" strike="noStrike" noProof="1">
                <a:ea typeface="宋体" panose="02010600030101010101" pitchFamily="2" charset="-122"/>
              </a:rPr>
              <a:t>     （二）通报批评。</a:t>
            </a:r>
          </a:p>
          <a:p>
            <a:pPr algn="l" fontAlgn="base">
              <a:buNone/>
            </a:pPr>
            <a:r>
              <a:rPr lang="zh-CN" altLang="en-US" sz="2000" strike="noStrike" noProof="1">
                <a:ea typeface="宋体" panose="02010600030101010101" pitchFamily="2" charset="-122"/>
              </a:rPr>
              <a:t>     （三）信用记录。</a:t>
            </a:r>
          </a:p>
          <a:p>
            <a:pPr algn="l" fontAlgn="base">
              <a:buNone/>
            </a:pPr>
            <a:r>
              <a:rPr lang="zh-CN" altLang="en-US" sz="2000" strike="noStrike" noProof="1">
                <a:ea typeface="宋体" panose="02010600030101010101" pitchFamily="2" charset="-122"/>
              </a:rPr>
              <a:t>     （四）解聘。</a:t>
            </a:r>
          </a:p>
          <a:p>
            <a:pPr algn="l" fontAlgn="base">
              <a:buNone/>
            </a:pPr>
            <a:r>
              <a:rPr lang="zh-CN" altLang="en-US" sz="2000" strike="noStrike" noProof="1">
                <a:ea typeface="宋体" panose="02010600030101010101" pitchFamily="2" charset="-122"/>
              </a:rPr>
              <a:t>     （五）禁止一定期限内参加依法必须进行招标项目的评标。</a:t>
            </a:r>
          </a:p>
          <a:p>
            <a:pPr algn="l" fontAlgn="base">
              <a:buNone/>
            </a:pPr>
            <a:r>
              <a:rPr lang="zh-CN" altLang="en-US" sz="2000" strike="noStrike" noProof="1">
                <a:ea typeface="宋体" panose="02010600030101010101" pitchFamily="2" charset="-122"/>
              </a:rPr>
              <a:t>     （六）取消单位评标委员会成员的资格。</a:t>
            </a:r>
          </a:p>
          <a:p>
            <a:pPr algn="l" fontAlgn="base">
              <a:buNone/>
            </a:pPr>
            <a:r>
              <a:rPr lang="zh-CN" altLang="en-US" sz="2000" strike="noStrike" noProof="1">
                <a:ea typeface="宋体" panose="02010600030101010101" pitchFamily="2" charset="-122"/>
              </a:rPr>
              <a:t>     （七）没收违法所得。</a:t>
            </a:r>
          </a:p>
          <a:p>
            <a:pPr algn="l" fontAlgn="base">
              <a:buNone/>
            </a:pPr>
            <a:r>
              <a:rPr lang="zh-CN" altLang="en-US" sz="2000" strike="noStrike" noProof="1">
                <a:ea typeface="宋体" panose="02010600030101010101" pitchFamily="2" charset="-122"/>
              </a:rPr>
              <a:t>     （八）罚款。</a:t>
            </a:r>
          </a:p>
          <a:p>
            <a:pPr algn="l" fontAlgn="base">
              <a:buNone/>
            </a:pPr>
            <a:r>
              <a:rPr lang="zh-CN" altLang="en-US" sz="2000" strike="noStrike" noProof="1">
                <a:ea typeface="宋体" panose="02010600030101010101" pitchFamily="2" charset="-122"/>
              </a:rPr>
              <a:t>     （九）刑事责任。</a:t>
            </a:r>
            <a:endParaRPr lang="zh-CN" altLang="en-US" sz="2000" strike="noStrike" noProof="1">
              <a:solidFill>
                <a:srgbClr val="00B050"/>
              </a:solidFill>
              <a:ea typeface="宋体" panose="02010600030101010101" pitchFamily="2" charset="-122"/>
              <a:sym typeface="+mn-ea"/>
            </a:endParaRPr>
          </a:p>
          <a:p>
            <a:pPr marL="0" indent="0" fontAlgn="base">
              <a:buNone/>
            </a:pPr>
            <a:r>
              <a:rPr lang="zh-CN" altLang="en-US" sz="20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strike="noStrike" noProof="1">
                <a:solidFill>
                  <a:srgbClr val="FF0000"/>
                </a:solidFill>
                <a:latin typeface="方正楷体简体" charset="-122"/>
                <a:ea typeface="方正楷体简体" charset="-122"/>
              </a:rPr>
              <a:t>              </a:t>
            </a:r>
            <a:endParaRPr lang="zh-CN" altLang="en-US" sz="2000" strike="noStrike" noProof="1">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kumimoji="0" lang="en-US" altLang="zh-CN"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en-US" altLang="zh-CN"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endPar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50178" name="内容占位符 2"/>
          <p:cNvSpPr>
            <a:spLocks noGrp="1"/>
          </p:cNvSpPr>
          <p:nvPr>
            <p:ph idx="1"/>
          </p:nvPr>
        </p:nvSpPr>
        <p:spPr/>
        <p:txBody>
          <a:bodyPr wrap="square" lIns="91440" tIns="45720" rIns="91440" bIns="45720" anchor="t"/>
          <a:lstStyle/>
          <a:p>
            <a:pPr eaLnBrk="1" hangingPunct="1">
              <a:buNone/>
            </a:pPr>
            <a:r>
              <a:rPr lang="en-US" altLang="zh-CN" sz="2000" dirty="0">
                <a:ea typeface="宋体" panose="02010600030101010101" pitchFamily="2" charset="-122"/>
              </a:rPr>
              <a:t>   </a:t>
            </a:r>
            <a:endParaRPr lang="en-US" altLang="zh-CN" sz="2400" dirty="0">
              <a:solidFill>
                <a:srgbClr val="0070C0"/>
              </a:solidFill>
              <a:ea typeface="宋体" panose="02010600030101010101" pitchFamily="2" charset="-122"/>
            </a:endParaRPr>
          </a:p>
          <a:p>
            <a:pPr algn="ctr" eaLnBrk="1" hangingPunct="1">
              <a:buNone/>
            </a:pPr>
            <a:r>
              <a:rPr lang="zh-CN" altLang="en-US" sz="5400" dirty="0">
                <a:latin typeface="方正楷体简体" charset="-122"/>
                <a:ea typeface="方正楷体简体" charset="-122"/>
                <a:sym typeface="Arial" panose="020B0604020202020204" pitchFamily="34" charset="0"/>
              </a:rPr>
              <a:t>敬请批评指正！</a:t>
            </a:r>
          </a:p>
          <a:p>
            <a:pPr algn="ctr" eaLnBrk="1" hangingPunct="1">
              <a:buNone/>
            </a:pPr>
            <a:endParaRPr lang="zh-CN" altLang="en-US" sz="5400" dirty="0">
              <a:latin typeface="方正楷体简体" charset="-122"/>
              <a:ea typeface="方正楷体简体" charset="-122"/>
              <a:sym typeface="Arial" panose="020B0604020202020204" pitchFamily="34" charset="0"/>
            </a:endParaRPr>
          </a:p>
          <a:p>
            <a:pPr algn="ctr" eaLnBrk="1" hangingPunct="1">
              <a:buNone/>
            </a:pPr>
            <a:r>
              <a:rPr lang="zh-CN" altLang="en-US" sz="5400" dirty="0">
                <a:latin typeface="方正楷体简体" charset="-122"/>
                <a:ea typeface="方正楷体简体" charset="-122"/>
                <a:sym typeface="华文楷体" charset="0"/>
              </a:rPr>
              <a:t>谢 谢！</a:t>
            </a: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en-US" altLang="zh-CN" sz="3200" strike="noStrike" noProof="1">
                <a:ea typeface="宋体" panose="02010600030101010101" pitchFamily="2" charset="-122"/>
                <a:sym typeface="+mn-ea"/>
              </a:rPr>
              <a:t> </a:t>
            </a:r>
            <a:r>
              <a:rPr lang="zh-CN" altLang="en-US" sz="3200" strike="noStrike" noProof="1">
                <a:solidFill>
                  <a:srgbClr val="0070C0"/>
                </a:solidFill>
                <a:ea typeface="宋体" panose="02010600030101010101" pitchFamily="2" charset="-122"/>
                <a:sym typeface="+mn-ea"/>
              </a:rPr>
              <a:t>广东省综合评标专家库（</a:t>
            </a:r>
            <a:r>
              <a:rPr lang="en-US" altLang="zh-CN" sz="3200" strike="noStrike" noProof="1">
                <a:solidFill>
                  <a:srgbClr val="0070C0"/>
                </a:solidFill>
                <a:latin typeface="Times New Roman" panose="02020603050405020304" pitchFamily="18" charset="0"/>
                <a:ea typeface="宋体" panose="02010600030101010101" pitchFamily="2" charset="-122"/>
                <a:sym typeface="+mn-ea"/>
              </a:rPr>
              <a:t>2010 - 2016</a:t>
            </a:r>
            <a:r>
              <a:rPr lang="zh-CN" altLang="en-US" sz="3200" strike="noStrike" noProof="1">
                <a:solidFill>
                  <a:srgbClr val="0070C0"/>
                </a:solidFill>
                <a:ea typeface="宋体" panose="02010600030101010101" pitchFamily="2" charset="-122"/>
                <a:sym typeface="+mn-ea"/>
              </a:rPr>
              <a:t>）</a:t>
            </a:r>
            <a:endParaRPr kumimoji="0" lang="zh-CN" altLang="en-US" sz="32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14338" name="内容占位符 2"/>
          <p:cNvSpPr>
            <a:spLocks noGrp="1"/>
          </p:cNvSpPr>
          <p:nvPr>
            <p:ph idx="1"/>
          </p:nvPr>
        </p:nvSpPr>
        <p:spPr>
          <a:xfrm>
            <a:off x="457200" y="1560195"/>
            <a:ext cx="8229600" cy="4686300"/>
          </a:xfrm>
        </p:spPr>
        <p:txBody>
          <a:bodyPr wrap="square" lIns="91440" tIns="45720" rIns="91440" bIns="45720" anchor="t"/>
          <a:lstStyle/>
          <a:p>
            <a:pPr eaLnBrk="1" hangingPunct="1">
              <a:buNone/>
            </a:pPr>
            <a:r>
              <a:rPr lang="en-US" altLang="zh-CN" sz="2000" dirty="0">
                <a:ea typeface="宋体" panose="02010600030101010101" pitchFamily="2" charset="-122"/>
              </a:rPr>
              <a:t> </a:t>
            </a:r>
            <a:r>
              <a:rPr lang="en-US" altLang="zh-CN" sz="2000" dirty="0" smtClean="0">
                <a:ea typeface="宋体" panose="02010600030101010101" pitchFamily="2" charset="-122"/>
              </a:rPr>
              <a:t>  </a:t>
            </a:r>
            <a:r>
              <a:rPr lang="zh-CN" altLang="en-US" sz="2000" dirty="0" smtClean="0">
                <a:ea typeface="宋体" panose="02010600030101010101" pitchFamily="2" charset="-122"/>
              </a:rPr>
              <a:t>《中华人民共和国招标投标法实施条例》</a:t>
            </a:r>
            <a:r>
              <a:rPr lang="zh-CN" altLang="en-US" sz="2000" dirty="0">
                <a:ea typeface="宋体" panose="02010600030101010101" pitchFamily="2" charset="-122"/>
              </a:rPr>
              <a:t>（国务院令第</a:t>
            </a:r>
            <a:r>
              <a:rPr lang="en-US" altLang="zh-CN" sz="2000" dirty="0">
                <a:latin typeface="Times New Roman" panose="02020603050405020304" pitchFamily="18" charset="0"/>
                <a:ea typeface="宋体" panose="02010600030101010101" pitchFamily="2" charset="-122"/>
              </a:rPr>
              <a:t>613</a:t>
            </a:r>
            <a:r>
              <a:rPr lang="zh-CN" altLang="en-US" sz="2000" dirty="0">
                <a:latin typeface="Times New Roman" panose="02020603050405020304" pitchFamily="18" charset="0"/>
                <a:ea typeface="宋体" panose="02010600030101010101" pitchFamily="2" charset="-122"/>
              </a:rPr>
              <a:t>号，自</a:t>
            </a:r>
            <a:r>
              <a:rPr lang="en-US" altLang="zh-CN" sz="2000" dirty="0">
                <a:latin typeface="Times New Roman" panose="02020603050405020304" pitchFamily="18" charset="0"/>
                <a:ea typeface="宋体" panose="02010600030101010101" pitchFamily="2" charset="-122"/>
              </a:rPr>
              <a:t>2012</a:t>
            </a:r>
            <a:r>
              <a:rPr lang="zh-CN" altLang="en-US" sz="2000" dirty="0">
                <a:latin typeface="Times New Roman" panose="02020603050405020304" pitchFamily="18" charset="0"/>
                <a:ea typeface="宋体" panose="02010600030101010101" pitchFamily="2" charset="-122"/>
              </a:rPr>
              <a:t>年</a:t>
            </a:r>
            <a:r>
              <a:rPr lang="en-US" altLang="zh-CN" sz="2000" dirty="0">
                <a:latin typeface="Times New Roman" panose="02020603050405020304" pitchFamily="18" charset="0"/>
                <a:ea typeface="宋体" panose="02010600030101010101" pitchFamily="2" charset="-122"/>
              </a:rPr>
              <a:t>2</a:t>
            </a:r>
            <a:r>
              <a:rPr lang="zh-CN" altLang="en-US" sz="2000" dirty="0">
                <a:latin typeface="Times New Roman" panose="02020603050405020304" pitchFamily="18" charset="0"/>
                <a:ea typeface="宋体" panose="02010600030101010101" pitchFamily="2" charset="-122"/>
              </a:rPr>
              <a:t>月</a:t>
            </a:r>
            <a:r>
              <a:rPr lang="en-US" altLang="zh-CN" sz="2000" dirty="0">
                <a:latin typeface="Times New Roman" panose="02020603050405020304" pitchFamily="18" charset="0"/>
                <a:ea typeface="宋体" panose="02010600030101010101" pitchFamily="2" charset="-122"/>
              </a:rPr>
              <a:t>1</a:t>
            </a:r>
            <a:r>
              <a:rPr lang="zh-CN" altLang="en-US" sz="2000" dirty="0">
                <a:latin typeface="Times New Roman" panose="02020603050405020304" pitchFamily="18" charset="0"/>
                <a:ea typeface="宋体" panose="02010600030101010101" pitchFamily="2" charset="-122"/>
              </a:rPr>
              <a:t>日起施行</a:t>
            </a:r>
            <a:r>
              <a:rPr lang="zh-CN" altLang="en-US" sz="2000" dirty="0">
                <a:ea typeface="宋体" panose="02010600030101010101" pitchFamily="2" charset="-122"/>
              </a:rPr>
              <a:t>）第四十五条：</a:t>
            </a:r>
            <a:r>
              <a:rPr lang="zh-CN" altLang="en-US" sz="2000" dirty="0">
                <a:solidFill>
                  <a:srgbClr val="FF0000"/>
                </a:solidFill>
                <a:latin typeface="方正楷体简体" charset="-122"/>
                <a:ea typeface="方正楷体简体" charset="-122"/>
              </a:rPr>
              <a:t>省级人民政府和国务院有关部门应当组建综合评标专家库</a:t>
            </a:r>
            <a:r>
              <a:rPr lang="zh-CN" altLang="en-US" sz="2000" dirty="0" smtClean="0">
                <a:solidFill>
                  <a:srgbClr val="FF0000"/>
                </a:solidFill>
                <a:latin typeface="方正楷体简体" charset="-122"/>
                <a:ea typeface="方正楷体简体" charset="-122"/>
              </a:rPr>
              <a:t>。</a:t>
            </a:r>
            <a:endParaRPr lang="en-US" altLang="zh-CN" sz="2000" dirty="0" smtClean="0">
              <a:solidFill>
                <a:srgbClr val="FF0000"/>
              </a:solidFill>
              <a:latin typeface="方正楷体简体" charset="-122"/>
              <a:ea typeface="方正楷体简体" charset="-122"/>
            </a:endParaRPr>
          </a:p>
          <a:p>
            <a:pPr eaLnBrk="1" hangingPunct="1">
              <a:buNone/>
            </a:pPr>
            <a:endParaRPr lang="zh-CN" altLang="en-US" sz="2000" dirty="0">
              <a:solidFill>
                <a:srgbClr val="FF0000"/>
              </a:solidFill>
              <a:latin typeface="方正楷体简体" charset="-122"/>
              <a:ea typeface="方正楷体简体" charset="-122"/>
            </a:endParaRPr>
          </a:p>
          <a:p>
            <a:pPr eaLnBrk="1" hangingPunct="1">
              <a:buNone/>
            </a:pPr>
            <a:r>
              <a:rPr lang="zh-CN" altLang="en-US" sz="2000" dirty="0">
                <a:ea typeface="宋体" panose="02010600030101010101" pitchFamily="2" charset="-122"/>
              </a:rPr>
              <a:t>     《评标专家和评标专家库管理暂行办法》（国家发展计划委员会令第</a:t>
            </a:r>
            <a:r>
              <a:rPr lang="en-US" altLang="zh-CN" sz="2000" dirty="0">
                <a:latin typeface="Times New Roman" panose="02020603050405020304" pitchFamily="18" charset="0"/>
                <a:ea typeface="宋体" panose="02010600030101010101" pitchFamily="2" charset="-122"/>
              </a:rPr>
              <a:t>29</a:t>
            </a:r>
            <a:r>
              <a:rPr lang="zh-CN" altLang="en-US" sz="2000" dirty="0">
                <a:latin typeface="Times New Roman" panose="02020603050405020304" pitchFamily="18" charset="0"/>
                <a:ea typeface="宋体" panose="02010600030101010101" pitchFamily="2" charset="-122"/>
              </a:rPr>
              <a:t>号，自</a:t>
            </a:r>
            <a:r>
              <a:rPr lang="en-US" altLang="zh-CN" sz="2000" dirty="0">
                <a:latin typeface="Times New Roman" panose="02020603050405020304" pitchFamily="18" charset="0"/>
                <a:ea typeface="宋体" panose="02010600030101010101" pitchFamily="2" charset="-122"/>
              </a:rPr>
              <a:t>2003</a:t>
            </a:r>
            <a:r>
              <a:rPr lang="zh-CN" altLang="en-US" sz="2000" dirty="0">
                <a:latin typeface="Times New Roman" panose="02020603050405020304" pitchFamily="18" charset="0"/>
                <a:ea typeface="宋体" panose="02010600030101010101" pitchFamily="2" charset="-122"/>
              </a:rPr>
              <a:t>年</a:t>
            </a:r>
            <a:r>
              <a:rPr lang="en-US" altLang="zh-CN" sz="2000" dirty="0">
                <a:latin typeface="Times New Roman" panose="02020603050405020304" pitchFamily="18" charset="0"/>
                <a:ea typeface="宋体" panose="02010600030101010101" pitchFamily="2" charset="-122"/>
              </a:rPr>
              <a:t>4</a:t>
            </a:r>
            <a:r>
              <a:rPr lang="zh-CN" altLang="en-US" sz="2000" dirty="0">
                <a:latin typeface="Times New Roman" panose="02020603050405020304" pitchFamily="18" charset="0"/>
                <a:ea typeface="宋体" panose="02010600030101010101" pitchFamily="2" charset="-122"/>
              </a:rPr>
              <a:t>月</a:t>
            </a:r>
            <a:r>
              <a:rPr lang="en-US" altLang="zh-CN" sz="2000" dirty="0">
                <a:latin typeface="Times New Roman" panose="02020603050405020304" pitchFamily="18" charset="0"/>
                <a:ea typeface="宋体" panose="02010600030101010101" pitchFamily="2" charset="-122"/>
              </a:rPr>
              <a:t>1</a:t>
            </a:r>
            <a:r>
              <a:rPr lang="zh-CN" altLang="en-US" sz="2000" dirty="0">
                <a:latin typeface="Times New Roman" panose="02020603050405020304" pitchFamily="18" charset="0"/>
                <a:ea typeface="宋体" panose="02010600030101010101" pitchFamily="2" charset="-122"/>
              </a:rPr>
              <a:t>日起施行、</a:t>
            </a:r>
            <a:r>
              <a:rPr lang="en-US" altLang="zh-CN" sz="2000" dirty="0">
                <a:latin typeface="Times New Roman" panose="02020603050405020304" pitchFamily="18" charset="0"/>
                <a:ea typeface="宋体" panose="02010600030101010101" pitchFamily="2" charset="-122"/>
              </a:rPr>
              <a:t>2013</a:t>
            </a:r>
            <a:r>
              <a:rPr lang="zh-CN" altLang="en-US" sz="2000" dirty="0">
                <a:ea typeface="宋体" panose="02010600030101010101" pitchFamily="2" charset="-122"/>
              </a:rPr>
              <a:t>年修订）第六条：</a:t>
            </a:r>
            <a:r>
              <a:rPr lang="zh-CN" altLang="en-US" sz="2000" dirty="0">
                <a:solidFill>
                  <a:srgbClr val="FF0000"/>
                </a:solidFill>
                <a:latin typeface="方正楷体简体" charset="-122"/>
                <a:ea typeface="方正楷体简体" charset="-122"/>
              </a:rPr>
              <a:t>省级人民政府和国务院有关部门应当组建跨部门、跨地区的综合评标专家库</a:t>
            </a:r>
            <a:r>
              <a:rPr lang="zh-CN" altLang="en-US" sz="2000" dirty="0" smtClean="0">
                <a:solidFill>
                  <a:srgbClr val="FF0000"/>
                </a:solidFill>
                <a:latin typeface="方正楷体简体" charset="-122"/>
                <a:ea typeface="方正楷体简体" charset="-122"/>
              </a:rPr>
              <a:t>。</a:t>
            </a:r>
            <a:endParaRPr lang="en-US" altLang="zh-CN" sz="2000" dirty="0" smtClean="0">
              <a:solidFill>
                <a:srgbClr val="FF0000"/>
              </a:solidFill>
              <a:latin typeface="方正楷体简体" charset="-122"/>
              <a:ea typeface="方正楷体简体" charset="-122"/>
            </a:endParaRPr>
          </a:p>
          <a:p>
            <a:pPr eaLnBrk="1" hangingPunct="1">
              <a:buNone/>
            </a:pPr>
            <a:endParaRPr lang="zh-CN" altLang="en-US" sz="2000" dirty="0">
              <a:solidFill>
                <a:srgbClr val="FF0000"/>
              </a:solidFill>
              <a:latin typeface="方正楷体简体" charset="-122"/>
              <a:ea typeface="方正楷体简体" charset="-122"/>
            </a:endParaRPr>
          </a:p>
          <a:p>
            <a:pPr eaLnBrk="1" hangingPunct="1">
              <a:buNone/>
            </a:pPr>
            <a:r>
              <a:rPr lang="zh-CN" altLang="en-US" sz="2000" dirty="0">
                <a:ea typeface="宋体" panose="02010600030101010101" pitchFamily="2" charset="-122"/>
              </a:rPr>
              <a:t>     《广东省实施</a:t>
            </a:r>
            <a:r>
              <a:rPr lang="en-US" altLang="zh-CN" sz="2000" dirty="0">
                <a:ea typeface="宋体" panose="02010600030101010101" pitchFamily="2" charset="-122"/>
              </a:rPr>
              <a:t>&lt;</a:t>
            </a:r>
            <a:r>
              <a:rPr lang="zh-CN" altLang="en-US" sz="2000" dirty="0">
                <a:ea typeface="宋体" panose="02010600030101010101" pitchFamily="2" charset="-122"/>
              </a:rPr>
              <a:t>中华人民共和国招标投标法</a:t>
            </a:r>
            <a:r>
              <a:rPr lang="en-US" altLang="zh-CN" sz="2000" dirty="0">
                <a:ea typeface="宋体" panose="02010600030101010101" pitchFamily="2" charset="-122"/>
              </a:rPr>
              <a:t>&gt;</a:t>
            </a:r>
            <a:r>
              <a:rPr lang="zh-CN" altLang="en-US" sz="2000" dirty="0">
                <a:ea typeface="宋体" panose="02010600030101010101" pitchFamily="2" charset="-122"/>
              </a:rPr>
              <a:t>办法》（</a:t>
            </a:r>
            <a:r>
              <a:rPr lang="zh-CN" altLang="en-US" sz="2000" dirty="0">
                <a:latin typeface="Times New Roman" panose="02020603050405020304" pitchFamily="18" charset="0"/>
                <a:ea typeface="宋体" panose="02010600030101010101" pitchFamily="2" charset="-122"/>
                <a:sym typeface="+mn-ea"/>
              </a:rPr>
              <a:t>自</a:t>
            </a:r>
            <a:r>
              <a:rPr lang="en-US" altLang="zh-CN" sz="2000" dirty="0">
                <a:latin typeface="Times New Roman" panose="02020603050405020304" pitchFamily="18" charset="0"/>
                <a:ea typeface="宋体" panose="02010600030101010101" pitchFamily="2" charset="-122"/>
                <a:sym typeface="+mn-ea"/>
              </a:rPr>
              <a:t>2003</a:t>
            </a:r>
            <a:r>
              <a:rPr lang="zh-CN" altLang="en-US" sz="2000" dirty="0">
                <a:latin typeface="Times New Roman" panose="02020603050405020304" pitchFamily="18" charset="0"/>
                <a:ea typeface="宋体" panose="02010600030101010101" pitchFamily="2" charset="-122"/>
                <a:sym typeface="+mn-ea"/>
              </a:rPr>
              <a:t>年</a:t>
            </a:r>
            <a:r>
              <a:rPr lang="en-US" altLang="zh-CN" sz="2000" dirty="0">
                <a:latin typeface="Times New Roman" panose="02020603050405020304" pitchFamily="18" charset="0"/>
                <a:ea typeface="宋体" panose="02010600030101010101" pitchFamily="2" charset="-122"/>
                <a:sym typeface="+mn-ea"/>
              </a:rPr>
              <a:t>6</a:t>
            </a:r>
            <a:r>
              <a:rPr lang="zh-CN" altLang="en-US" sz="2000" dirty="0">
                <a:latin typeface="Times New Roman" panose="02020603050405020304" pitchFamily="18" charset="0"/>
                <a:ea typeface="宋体" panose="02010600030101010101" pitchFamily="2" charset="-122"/>
                <a:sym typeface="+mn-ea"/>
              </a:rPr>
              <a:t>月</a:t>
            </a:r>
            <a:r>
              <a:rPr lang="en-US" altLang="zh-CN" sz="2000" dirty="0">
                <a:latin typeface="Times New Roman" panose="02020603050405020304" pitchFamily="18" charset="0"/>
                <a:ea typeface="宋体" panose="02010600030101010101" pitchFamily="2" charset="-122"/>
                <a:sym typeface="+mn-ea"/>
              </a:rPr>
              <a:t>1</a:t>
            </a:r>
            <a:r>
              <a:rPr lang="zh-CN" altLang="en-US" sz="2000" dirty="0">
                <a:latin typeface="Times New Roman" panose="02020603050405020304" pitchFamily="18" charset="0"/>
                <a:ea typeface="宋体" panose="02010600030101010101" pitchFamily="2" charset="-122"/>
                <a:sym typeface="+mn-ea"/>
              </a:rPr>
              <a:t>日起施行</a:t>
            </a:r>
            <a:r>
              <a:rPr lang="zh-CN" altLang="en-US" sz="2000" dirty="0">
                <a:ea typeface="宋体" panose="02010600030101010101" pitchFamily="2" charset="-122"/>
                <a:sym typeface="+mn-ea"/>
              </a:rPr>
              <a:t>）</a:t>
            </a:r>
            <a:r>
              <a:rPr lang="zh-CN" altLang="en-US" sz="2000" dirty="0">
                <a:ea typeface="宋体" panose="02010600030101010101" pitchFamily="2" charset="-122"/>
              </a:rPr>
              <a:t>第三十四条：</a:t>
            </a:r>
            <a:r>
              <a:rPr lang="zh-CN" altLang="en-US" sz="2000" dirty="0">
                <a:solidFill>
                  <a:srgbClr val="FF0000"/>
                </a:solidFill>
                <a:latin typeface="方正楷体简体" charset="-122"/>
                <a:ea typeface="方正楷体简体" charset="-122"/>
              </a:rPr>
              <a:t>专家库根据省政府有关规定建立</a:t>
            </a:r>
            <a:r>
              <a:rPr lang="zh-CN" altLang="en-US" sz="2000" dirty="0" smtClean="0">
                <a:solidFill>
                  <a:srgbClr val="FF0000"/>
                </a:solidFill>
                <a:latin typeface="方正楷体简体" charset="-122"/>
                <a:ea typeface="方正楷体简体" charset="-122"/>
              </a:rPr>
              <a:t>。</a:t>
            </a:r>
            <a:endParaRPr lang="en-US" altLang="zh-CN" sz="2000" dirty="0" smtClean="0">
              <a:solidFill>
                <a:srgbClr val="FF0000"/>
              </a:solidFill>
              <a:latin typeface="方正楷体简体" charset="-122"/>
              <a:ea typeface="方正楷体简体" charset="-122"/>
            </a:endParaRPr>
          </a:p>
          <a:p>
            <a:pPr eaLnBrk="1" hangingPunct="1">
              <a:buNone/>
            </a:pPr>
            <a:endParaRPr lang="zh-CN" altLang="en-US" sz="2000" dirty="0">
              <a:solidFill>
                <a:srgbClr val="FF0000"/>
              </a:solidFill>
              <a:latin typeface="方正楷体简体" charset="-122"/>
              <a:ea typeface="方正楷体简体" charset="-122"/>
            </a:endParaRPr>
          </a:p>
          <a:p>
            <a:pPr eaLnBrk="1" hangingPunct="1">
              <a:buNone/>
            </a:pPr>
            <a:r>
              <a:rPr lang="zh-CN" altLang="en-US" sz="2000" dirty="0">
                <a:ea typeface="宋体" panose="02010600030101010101" pitchFamily="2" charset="-122"/>
              </a:rPr>
              <a:t>     《广东省综合评标专家库管理办法》（粤府办</a:t>
            </a:r>
            <a:r>
              <a:rPr lang="en-US" altLang="zh-CN" sz="2000" dirty="0">
                <a:latin typeface="Times New Roman" panose="02020603050405020304" pitchFamily="18" charset="0"/>
                <a:ea typeface="宋体" panose="02010600030101010101" pitchFamily="2" charset="-122"/>
              </a:rPr>
              <a:t>[2004]107</a:t>
            </a:r>
            <a:r>
              <a:rPr lang="zh-CN" altLang="en-US" sz="2000" dirty="0">
                <a:ea typeface="宋体" panose="02010600030101010101" pitchFamily="2" charset="-122"/>
              </a:rPr>
              <a:t>号）第二条：</a:t>
            </a:r>
            <a:r>
              <a:rPr lang="zh-CN" altLang="en-US" sz="2000" dirty="0">
                <a:solidFill>
                  <a:srgbClr val="FF0000"/>
                </a:solidFill>
                <a:latin typeface="方正楷体简体" charset="-122"/>
                <a:ea typeface="方正楷体简体" charset="-122"/>
              </a:rPr>
              <a:t>建立全省统一的跨部门跨地区的综合性评标专家库。</a:t>
            </a:r>
          </a:p>
          <a:p>
            <a:pPr eaLnBrk="1" hangingPunct="1">
              <a:buNone/>
            </a:pPr>
            <a:r>
              <a:rPr lang="zh-CN" altLang="en-US" sz="2000" dirty="0">
                <a:solidFill>
                  <a:srgbClr val="FF0000"/>
                </a:solidFill>
                <a:latin typeface="方正楷体简体" charset="-122"/>
                <a:ea typeface="方正楷体简体" charset="-122"/>
              </a:rPr>
              <a:t>              </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p:cNvSpPr>
            <a:spLocks noGrp="1"/>
          </p:cNvSpPr>
          <p:nvPr>
            <p:ph idx="1"/>
          </p:nvPr>
        </p:nvSpPr>
        <p:spPr>
          <a:ln>
            <a:miter/>
          </a:ln>
        </p:spPr>
        <p:txBody>
          <a:bodyPr wrap="square" lIns="91440" tIns="45720" rIns="91440" bIns="45720" anchor="t"/>
          <a:lstStyle/>
          <a:p>
            <a:pPr algn="l" fontAlgn="base">
              <a:buNone/>
            </a:pPr>
            <a:r>
              <a:rPr lang="en-US" altLang="zh-CN"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strike="noStrike" noProof="1"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strike="noStrike" noProof="1">
                <a:latin typeface="宋体" panose="02010600030101010101" pitchFamily="2" charset="-122"/>
                <a:ea typeface="宋体" panose="02010600030101010101" pitchFamily="2" charset="-122"/>
                <a:sym typeface="+mn-ea"/>
              </a:rPr>
              <a:t>2010</a:t>
            </a:r>
            <a:r>
              <a:rPr lang="zh-CN" altLang="en-US" sz="2400" strike="noStrike" noProof="1">
                <a:latin typeface="宋体" panose="02010600030101010101" pitchFamily="2" charset="-122"/>
                <a:ea typeface="宋体" panose="02010600030101010101" pitchFamily="2" charset="-122"/>
                <a:sym typeface="+mn-ea"/>
              </a:rPr>
              <a:t>年，国家发展改革委等九部委印发《评标专家专</a:t>
            </a:r>
          </a:p>
          <a:p>
            <a:pPr algn="l" fontAlgn="base">
              <a:buNone/>
            </a:pPr>
            <a:r>
              <a:rPr lang="zh-CN" altLang="en-US" sz="2400" strike="noStrike" noProof="1">
                <a:latin typeface="宋体" panose="02010600030101010101" pitchFamily="2" charset="-122"/>
                <a:ea typeface="宋体" panose="02010600030101010101" pitchFamily="2" charset="-122"/>
                <a:sym typeface="+mn-ea"/>
              </a:rPr>
              <a:t>业分类标准（试行）》</a:t>
            </a:r>
            <a:r>
              <a:rPr lang="zh-CN" altLang="en-US" sz="2000" strike="noStrike" noProof="1">
                <a:solidFill>
                  <a:srgbClr val="FF0000"/>
                </a:solidFill>
                <a:latin typeface="宋体" panose="02010600030101010101" pitchFamily="2" charset="-122"/>
                <a:ea typeface="宋体" panose="02010600030101010101" pitchFamily="2" charset="-122"/>
                <a:sym typeface="+mn-ea"/>
              </a:rPr>
              <a:t>（发改法规</a:t>
            </a:r>
            <a:r>
              <a:rPr lang="en-US" altLang="zh-CN" sz="2000" strike="noStrike" noProof="1">
                <a:solidFill>
                  <a:srgbClr val="FF0000"/>
                </a:solidFill>
                <a:latin typeface="宋体" panose="02010600030101010101" pitchFamily="2" charset="-122"/>
                <a:ea typeface="宋体" panose="02010600030101010101" pitchFamily="2" charset="-122"/>
                <a:sym typeface="+mn-ea"/>
              </a:rPr>
              <a:t>[2010]1538</a:t>
            </a:r>
            <a:r>
              <a:rPr lang="zh-CN" altLang="en-US" sz="2000" strike="noStrike" noProof="1" smtClean="0">
                <a:solidFill>
                  <a:srgbClr val="FF0000"/>
                </a:solidFill>
                <a:latin typeface="宋体" panose="02010600030101010101" pitchFamily="2" charset="-122"/>
                <a:ea typeface="宋体" panose="02010600030101010101" pitchFamily="2" charset="-122"/>
                <a:sym typeface="+mn-ea"/>
              </a:rPr>
              <a:t>号，一级目录分为工</a:t>
            </a:r>
            <a:endParaRPr lang="en-US" altLang="zh-CN" sz="2000" strike="noStrike" noProof="1" smtClean="0">
              <a:solidFill>
                <a:srgbClr val="FF0000"/>
              </a:solidFill>
              <a:latin typeface="宋体" panose="02010600030101010101" pitchFamily="2" charset="-122"/>
              <a:ea typeface="宋体" panose="02010600030101010101" pitchFamily="2" charset="-122"/>
              <a:sym typeface="+mn-ea"/>
            </a:endParaRPr>
          </a:p>
          <a:p>
            <a:pPr algn="l" fontAlgn="base">
              <a:buNone/>
            </a:pPr>
            <a:r>
              <a:rPr lang="zh-CN" altLang="en-US" sz="2000" strike="noStrike" noProof="1" smtClean="0">
                <a:solidFill>
                  <a:srgbClr val="FF0000"/>
                </a:solidFill>
                <a:latin typeface="宋体" panose="02010600030101010101" pitchFamily="2" charset="-122"/>
                <a:ea typeface="宋体" panose="02010600030101010101" pitchFamily="2" charset="-122"/>
                <a:sym typeface="+mn-ea"/>
              </a:rPr>
              <a:t>程、货物和服务三大类；三家目录专业共</a:t>
            </a:r>
            <a:r>
              <a:rPr lang="en-US" altLang="zh-CN" sz="2000" strike="noStrike" noProof="1" smtClean="0">
                <a:solidFill>
                  <a:srgbClr val="FF0000"/>
                </a:solidFill>
                <a:latin typeface="宋体" panose="02010600030101010101" pitchFamily="2" charset="-122"/>
                <a:ea typeface="宋体" panose="02010600030101010101" pitchFamily="2" charset="-122"/>
                <a:sym typeface="+mn-ea"/>
              </a:rPr>
              <a:t>1469</a:t>
            </a:r>
            <a:r>
              <a:rPr lang="zh-CN" altLang="en-US" sz="2000" strike="noStrike" noProof="1" smtClean="0">
                <a:solidFill>
                  <a:srgbClr val="FF0000"/>
                </a:solidFill>
                <a:latin typeface="宋体" panose="02010600030101010101" pitchFamily="2" charset="-122"/>
                <a:ea typeface="宋体" panose="02010600030101010101" pitchFamily="2" charset="-122"/>
                <a:sym typeface="+mn-ea"/>
              </a:rPr>
              <a:t>个）</a:t>
            </a:r>
            <a:endParaRPr lang="en-US" altLang="zh-CN" sz="2000" strike="noStrike" noProof="1" smtClean="0">
              <a:solidFill>
                <a:srgbClr val="FF0000"/>
              </a:solidFill>
              <a:latin typeface="宋体" panose="02010600030101010101" pitchFamily="2" charset="-122"/>
              <a:ea typeface="宋体" panose="02010600030101010101" pitchFamily="2" charset="-122"/>
              <a:sym typeface="+mn-ea"/>
            </a:endParaRPr>
          </a:p>
          <a:p>
            <a:pPr marL="0" indent="0" fontAlgn="base">
              <a:buNone/>
            </a:pPr>
            <a:r>
              <a:rPr lang="zh-CN" altLang="en-US" sz="2400" noProof="1">
                <a:latin typeface="宋体" panose="02010600030101010101" pitchFamily="2" charset="-122"/>
                <a:ea typeface="宋体" panose="02010600030101010101" pitchFamily="2" charset="-122"/>
                <a:sym typeface="+mn-ea"/>
              </a:rPr>
              <a:t> </a:t>
            </a:r>
            <a:r>
              <a:rPr lang="zh-CN" altLang="en-US" sz="2400" noProof="1" smtClean="0">
                <a:latin typeface="宋体" panose="02010600030101010101" pitchFamily="2" charset="-122"/>
                <a:ea typeface="宋体" panose="02010600030101010101" pitchFamily="2" charset="-122"/>
                <a:sym typeface="+mn-ea"/>
              </a:rPr>
              <a:t>  </a:t>
            </a:r>
            <a:r>
              <a:rPr lang="zh-CN" altLang="en-US" sz="2400" strike="noStrike" noProof="1"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strike="noStrike" noProof="1">
                <a:latin typeface="宋体" panose="02010600030101010101" pitchFamily="2" charset="-122"/>
                <a:ea typeface="宋体" panose="02010600030101010101" pitchFamily="2" charset="-122"/>
                <a:cs typeface="宋体" panose="02010600030101010101" pitchFamily="2" charset="-122"/>
                <a:sym typeface="+mn-ea"/>
              </a:rPr>
              <a:t>2010</a:t>
            </a: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年，启动广东省综合评标专家库项目。</a:t>
            </a:r>
          </a:p>
          <a:p>
            <a:pPr marL="0" indent="0" fontAlgn="base">
              <a:buNone/>
            </a:pP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   ·</a:t>
            </a:r>
            <a:r>
              <a:rPr lang="en-US" sz="2400" strike="noStrike" noProof="1">
                <a:latin typeface="宋体" panose="02010600030101010101" pitchFamily="2" charset="-122"/>
                <a:ea typeface="宋体" panose="02010600030101010101" pitchFamily="2" charset="-122"/>
                <a:sym typeface="+mn-ea"/>
              </a:rPr>
              <a:t>2012</a:t>
            </a:r>
            <a:r>
              <a:rPr lang="zh-CN" altLang="en-US" sz="2400" strike="noStrike" noProof="1">
                <a:latin typeface="宋体" panose="02010600030101010101" pitchFamily="2" charset="-122"/>
                <a:ea typeface="宋体" panose="02010600030101010101" pitchFamily="2" charset="-122"/>
                <a:sym typeface="+mn-ea"/>
              </a:rPr>
              <a:t>年，完成第一批专家集中征集（约</a:t>
            </a:r>
            <a:r>
              <a:rPr lang="en-US" altLang="zh-CN" sz="2400" strike="noStrike" noProof="1">
                <a:latin typeface="宋体" panose="02010600030101010101" pitchFamily="2" charset="-122"/>
                <a:ea typeface="宋体" panose="02010600030101010101" pitchFamily="2" charset="-122"/>
                <a:sym typeface="+mn-ea"/>
              </a:rPr>
              <a:t>5000</a:t>
            </a:r>
            <a:r>
              <a:rPr lang="zh-CN" altLang="en-US" sz="2400" strike="noStrike" noProof="1">
                <a:latin typeface="宋体" panose="02010600030101010101" pitchFamily="2" charset="-122"/>
                <a:ea typeface="宋体" panose="02010600030101010101" pitchFamily="2" charset="-122"/>
                <a:sym typeface="+mn-ea"/>
              </a:rPr>
              <a:t>名）。</a:t>
            </a:r>
          </a:p>
          <a:p>
            <a:pPr marL="0" indent="0" fontAlgn="base">
              <a:buNone/>
            </a:pPr>
            <a:r>
              <a:rPr lang="zh-CN" altLang="en-US" sz="2400" strike="noStrike" noProof="1">
                <a:latin typeface="宋体" panose="02010600030101010101" pitchFamily="2" charset="-122"/>
                <a:ea typeface="宋体" panose="02010600030101010101" pitchFamily="2" charset="-122"/>
                <a:sym typeface="+mn-ea"/>
              </a:rPr>
              <a:t>   </a:t>
            </a: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a:t>
            </a:r>
            <a:r>
              <a:rPr lang="en-US" sz="2400" strike="noStrike" noProof="1">
                <a:latin typeface="宋体" panose="02010600030101010101" pitchFamily="2" charset="-122"/>
                <a:ea typeface="宋体" panose="02010600030101010101" pitchFamily="2" charset="-122"/>
                <a:sym typeface="+mn-ea"/>
              </a:rPr>
              <a:t>2013</a:t>
            </a:r>
            <a:r>
              <a:rPr lang="zh-CN" altLang="en-US" sz="2400" strike="noStrike" noProof="1">
                <a:latin typeface="宋体" panose="02010600030101010101" pitchFamily="2" charset="-122"/>
                <a:ea typeface="宋体" panose="02010600030101010101" pitchFamily="2" charset="-122"/>
                <a:sym typeface="+mn-ea"/>
              </a:rPr>
              <a:t>年，开始试运行（佛山、惠州）。</a:t>
            </a:r>
          </a:p>
          <a:p>
            <a:pPr marL="0" indent="0" fontAlgn="base">
              <a:buNone/>
            </a:pPr>
            <a:r>
              <a:rPr lang="zh-CN" altLang="en-US" sz="2400" strike="noStrike" noProof="1">
                <a:latin typeface="宋体" panose="02010600030101010101" pitchFamily="2" charset="-122"/>
                <a:ea typeface="宋体" panose="02010600030101010101" pitchFamily="2" charset="-122"/>
                <a:sym typeface="+mn-ea"/>
              </a:rPr>
              <a:t>   </a:t>
            </a: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a:t>
            </a:r>
            <a:r>
              <a:rPr lang="en-US" sz="2400" strike="noStrike" noProof="1">
                <a:latin typeface="宋体" panose="02010600030101010101" pitchFamily="2" charset="-122"/>
                <a:ea typeface="宋体" panose="02010600030101010101" pitchFamily="2" charset="-122"/>
                <a:sym typeface="+mn-ea"/>
              </a:rPr>
              <a:t>2014</a:t>
            </a:r>
            <a:r>
              <a:rPr lang="zh-CN" altLang="en-US" sz="2400" strike="noStrike" noProof="1">
                <a:latin typeface="宋体" panose="02010600030101010101" pitchFamily="2" charset="-122"/>
                <a:ea typeface="宋体" panose="02010600030101010101" pitchFamily="2" charset="-122"/>
                <a:sym typeface="+mn-ea"/>
              </a:rPr>
              <a:t>年，完成第二批专家集中征集（约</a:t>
            </a:r>
            <a:r>
              <a:rPr lang="en-US" altLang="zh-CN" sz="2400" strike="noStrike" noProof="1">
                <a:latin typeface="宋体" panose="02010600030101010101" pitchFamily="2" charset="-122"/>
                <a:ea typeface="宋体" panose="02010600030101010101" pitchFamily="2" charset="-122"/>
                <a:sym typeface="+mn-ea"/>
              </a:rPr>
              <a:t>6000</a:t>
            </a:r>
            <a:r>
              <a:rPr lang="zh-CN" altLang="en-US" sz="2400" strike="noStrike" noProof="1">
                <a:latin typeface="宋体" panose="02010600030101010101" pitchFamily="2" charset="-122"/>
                <a:ea typeface="宋体" panose="02010600030101010101" pitchFamily="2" charset="-122"/>
                <a:sym typeface="+mn-ea"/>
              </a:rPr>
              <a:t>名）。</a:t>
            </a:r>
          </a:p>
          <a:p>
            <a:pPr marL="0" indent="0" fontAlgn="base">
              <a:buNone/>
            </a:pPr>
            <a:r>
              <a:rPr lang="zh-CN" altLang="en-US" sz="2400" strike="noStrike" noProof="1">
                <a:latin typeface="宋体" panose="02010600030101010101" pitchFamily="2" charset="-122"/>
                <a:ea typeface="宋体" panose="02010600030101010101" pitchFamily="2" charset="-122"/>
                <a:sym typeface="+mn-ea"/>
              </a:rPr>
              <a:t>   </a:t>
            </a:r>
            <a:r>
              <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rPr>
              <a:t>·</a:t>
            </a:r>
            <a:r>
              <a:rPr lang="en-US" sz="2400" strike="noStrike" noProof="1">
                <a:latin typeface="宋体" panose="02010600030101010101" pitchFamily="2" charset="-122"/>
                <a:ea typeface="宋体" panose="02010600030101010101" pitchFamily="2" charset="-122"/>
                <a:sym typeface="+mn-ea"/>
              </a:rPr>
              <a:t>2015</a:t>
            </a:r>
            <a:r>
              <a:rPr lang="zh-CN" altLang="en-US" sz="2400" strike="noStrike" noProof="1">
                <a:latin typeface="宋体" panose="02010600030101010101" pitchFamily="2" charset="-122"/>
                <a:ea typeface="宋体" panose="02010600030101010101" pitchFamily="2" charset="-122"/>
                <a:sym typeface="+mn-ea"/>
              </a:rPr>
              <a:t>年，专家库专家征集工作转为常态化开展。专家库在各地开设网络抽取终端，正式开始运行</a:t>
            </a:r>
            <a:r>
              <a:rPr lang="zh-CN" altLang="en-US" sz="2400" strike="noStrike" noProof="1" smtClean="0">
                <a:latin typeface="宋体" panose="02010600030101010101" pitchFamily="2" charset="-122"/>
                <a:ea typeface="宋体" panose="02010600030101010101" pitchFamily="2" charset="-122"/>
                <a:sym typeface="+mn-ea"/>
              </a:rPr>
              <a:t>。</a:t>
            </a:r>
            <a:endParaRPr lang="en-US" altLang="zh-CN" sz="2400" strike="noStrike" noProof="1" smtClean="0">
              <a:latin typeface="宋体" panose="02010600030101010101" pitchFamily="2" charset="-122"/>
              <a:ea typeface="宋体" panose="02010600030101010101" pitchFamily="2" charset="-122"/>
              <a:sym typeface="+mn-ea"/>
            </a:endParaRPr>
          </a:p>
          <a:p>
            <a:pPr marL="0" indent="0">
              <a:buNone/>
            </a:pPr>
            <a:r>
              <a:rPr lang="en-US" altLang="zh-CN" sz="2400" noProof="1">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2015</a:t>
            </a: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7</a:t>
            </a: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月，经省政府批准，省综合评标专家库整体移交省公共资源交易中心管理和维护。</a:t>
            </a:r>
            <a:endParaRPr lang="zh-CN" altLang="en-US" sz="2400" strike="noStrike" noProof="1">
              <a:latin typeface="宋体" panose="02010600030101010101" pitchFamily="2" charset="-122"/>
              <a:ea typeface="宋体" panose="02010600030101010101" pitchFamily="2" charset="-122"/>
              <a:cs typeface="宋体" panose="02010600030101010101" pitchFamily="2" charset="-122"/>
              <a:sym typeface="+mn-ea"/>
            </a:endParaRPr>
          </a:p>
          <a:p>
            <a:pPr marL="0" indent="0" fontAlgn="base">
              <a:buNone/>
            </a:pPr>
            <a:r>
              <a:rPr lang="zh-CN" altLang="en-US" sz="2800" strike="noStrike" noProof="1">
                <a:ea typeface="华文楷体"/>
              </a:rPr>
              <a:t> </a:t>
            </a: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strike="noStrike" noProof="1">
                <a:solidFill>
                  <a:srgbClr val="0070C0"/>
                </a:solidFill>
                <a:ea typeface="宋体" panose="02010600030101010101" pitchFamily="2" charset="-122"/>
                <a:sym typeface="+mn-ea"/>
              </a:rPr>
              <a:t>广东省综合评标评审专家库（</a:t>
            </a:r>
            <a:r>
              <a:rPr lang="en-US" altLang="zh-CN" sz="3200" strike="noStrike" noProof="1">
                <a:solidFill>
                  <a:srgbClr val="0070C0"/>
                </a:solidFill>
                <a:latin typeface="Times New Roman" panose="02020603050405020304" pitchFamily="18" charset="0"/>
                <a:ea typeface="宋体" panose="02010600030101010101" pitchFamily="2" charset="-122"/>
                <a:sym typeface="+mn-ea"/>
              </a:rPr>
              <a:t>2017 -   </a:t>
            </a:r>
            <a:r>
              <a:rPr lang="zh-CN" altLang="en-US" sz="3200" strike="noStrike" noProof="1">
                <a:solidFill>
                  <a:srgbClr val="0070C0"/>
                </a:solidFill>
                <a:ea typeface="宋体" panose="02010600030101010101" pitchFamily="2" charset="-122"/>
                <a:sym typeface="+mn-ea"/>
              </a:rPr>
              <a:t>）</a:t>
            </a:r>
            <a:endPar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16386" name="内容占位符 2"/>
          <p:cNvSpPr>
            <a:spLocks noGrp="1"/>
          </p:cNvSpPr>
          <p:nvPr>
            <p:ph idx="1"/>
          </p:nvPr>
        </p:nvSpPr>
        <p:spPr/>
        <p:txBody>
          <a:bodyPr wrap="square" lIns="91440" tIns="45720" rIns="91440" bIns="45720" anchor="t"/>
          <a:lstStyle/>
          <a:p>
            <a:pPr eaLnBrk="1" hangingPunct="1">
              <a:buNone/>
            </a:pPr>
            <a:r>
              <a:rPr lang="en-US" altLang="zh-CN" sz="2000" dirty="0">
                <a:ea typeface="宋体" panose="02010600030101010101" pitchFamily="2" charset="-122"/>
              </a:rPr>
              <a:t>   </a:t>
            </a:r>
            <a:r>
              <a:rPr lang="zh-CN" altLang="en-US" sz="2400" dirty="0">
                <a:solidFill>
                  <a:srgbClr val="0070C0"/>
                </a:solidFill>
                <a:ea typeface="宋体" panose="02010600030101010101" pitchFamily="2" charset="-122"/>
              </a:rPr>
              <a:t> </a:t>
            </a:r>
            <a:r>
              <a:rPr lang="zh-CN" altLang="en-US" sz="2000" dirty="0" smtClean="0">
                <a:ea typeface="宋体" panose="02010600030101010101" pitchFamily="2" charset="-122"/>
              </a:rPr>
              <a:t>《整合建立统一的公共资源交易平台工作方案》</a:t>
            </a:r>
            <a:r>
              <a:rPr lang="zh-CN" altLang="en-US" sz="2000" dirty="0">
                <a:ea typeface="宋体" panose="02010600030101010101" pitchFamily="2" charset="-122"/>
              </a:rPr>
              <a:t>（国办发</a:t>
            </a:r>
            <a:r>
              <a:rPr lang="en-US" altLang="zh-CN" sz="2000" dirty="0">
                <a:latin typeface="Times New Roman" panose="02020603050405020304" pitchFamily="18" charset="0"/>
                <a:ea typeface="宋体" panose="02010600030101010101" pitchFamily="2" charset="-122"/>
              </a:rPr>
              <a:t>[</a:t>
            </a:r>
            <a:r>
              <a:rPr lang="en-US" altLang="zh-CN" sz="2000" dirty="0" smtClean="0">
                <a:latin typeface="Times New Roman" panose="02020603050405020304" pitchFamily="18" charset="0"/>
                <a:ea typeface="宋体" panose="02010600030101010101" pitchFamily="2" charset="-122"/>
              </a:rPr>
              <a:t>2015]63</a:t>
            </a:r>
          </a:p>
          <a:p>
            <a:pPr eaLnBrk="1" hangingPunct="1">
              <a:buNone/>
            </a:pPr>
            <a:r>
              <a:rPr lang="zh-CN" altLang="en-US" sz="2000" dirty="0" smtClean="0">
                <a:ea typeface="宋体" panose="02010600030101010101" pitchFamily="2" charset="-122"/>
              </a:rPr>
              <a:t>号</a:t>
            </a:r>
            <a:r>
              <a:rPr lang="zh-CN" altLang="en-US" sz="2000" dirty="0">
                <a:ea typeface="宋体" panose="02010600030101010101" pitchFamily="2" charset="-122"/>
              </a:rPr>
              <a:t>）：</a:t>
            </a:r>
            <a:r>
              <a:rPr lang="zh-CN" altLang="en-US" sz="2000" dirty="0">
                <a:solidFill>
                  <a:srgbClr val="FF0000"/>
                </a:solidFill>
                <a:latin typeface="方正楷体简体" charset="-122"/>
                <a:ea typeface="方正楷体简体" charset="-122"/>
              </a:rPr>
              <a:t>进一步完善公共资源评标专家和评审专家分类标准，各省级</a:t>
            </a:r>
            <a:r>
              <a:rPr lang="zh-CN" altLang="en-US" sz="2000" dirty="0" smtClean="0">
                <a:solidFill>
                  <a:srgbClr val="FF0000"/>
                </a:solidFill>
                <a:latin typeface="方正楷体简体" charset="-122"/>
                <a:ea typeface="方正楷体简体" charset="-122"/>
              </a:rPr>
              <a:t>政府</a:t>
            </a:r>
            <a:endParaRPr lang="en-US" altLang="zh-CN" sz="2000" dirty="0" smtClean="0">
              <a:solidFill>
                <a:srgbClr val="FF0000"/>
              </a:solidFill>
              <a:latin typeface="方正楷体简体" charset="-122"/>
              <a:ea typeface="方正楷体简体" charset="-122"/>
            </a:endParaRPr>
          </a:p>
          <a:p>
            <a:pPr eaLnBrk="1" hangingPunct="1">
              <a:buNone/>
            </a:pPr>
            <a:r>
              <a:rPr lang="zh-CN" altLang="en-US" sz="2000" dirty="0" smtClean="0">
                <a:solidFill>
                  <a:srgbClr val="FF0000"/>
                </a:solidFill>
                <a:latin typeface="方正楷体简体" charset="-122"/>
                <a:ea typeface="方正楷体简体" charset="-122"/>
              </a:rPr>
              <a:t>应</a:t>
            </a:r>
            <a:r>
              <a:rPr lang="zh-CN" altLang="en-US" sz="2000" dirty="0">
                <a:solidFill>
                  <a:srgbClr val="FF0000"/>
                </a:solidFill>
                <a:latin typeface="方正楷体简体" charset="-122"/>
                <a:ea typeface="方正楷体简体" charset="-122"/>
              </a:rPr>
              <a:t>按照全国统一的专业分类标准，整合本地区专家资源</a:t>
            </a:r>
            <a:r>
              <a:rPr lang="zh-CN" altLang="en-US" sz="2000" dirty="0" smtClean="0">
                <a:solidFill>
                  <a:srgbClr val="FF0000"/>
                </a:solidFill>
                <a:latin typeface="方正楷体简体" charset="-122"/>
                <a:ea typeface="方正楷体简体" charset="-122"/>
              </a:rPr>
              <a:t>。</a:t>
            </a:r>
            <a:endParaRPr lang="en-US" altLang="zh-CN" sz="2000" dirty="0" smtClean="0">
              <a:solidFill>
                <a:srgbClr val="FF0000"/>
              </a:solidFill>
              <a:latin typeface="方正楷体简体" charset="-122"/>
              <a:ea typeface="方正楷体简体" charset="-122"/>
            </a:endParaRPr>
          </a:p>
          <a:p>
            <a:pPr eaLnBrk="1" hangingPunct="1">
              <a:buNone/>
            </a:pPr>
            <a:endParaRPr lang="zh-CN" altLang="en-US" sz="2000" dirty="0">
              <a:solidFill>
                <a:srgbClr val="FF0000"/>
              </a:solidFill>
              <a:latin typeface="方正楷体简体" charset="-122"/>
              <a:ea typeface="方正楷体简体" charset="-122"/>
            </a:endParaRPr>
          </a:p>
          <a:p>
            <a:pPr eaLnBrk="1" hangingPunct="1">
              <a:buNone/>
            </a:pPr>
            <a:r>
              <a:rPr lang="zh-CN" altLang="en-US" sz="2000" dirty="0">
                <a:ea typeface="宋体" panose="02010600030101010101" pitchFamily="2" charset="-122"/>
              </a:rPr>
              <a:t>     </a:t>
            </a:r>
            <a:r>
              <a:rPr lang="zh-CN" altLang="en-US" sz="2000" dirty="0">
                <a:ea typeface="宋体" panose="02010600030101010101" pitchFamily="2" charset="-122"/>
                <a:sym typeface="Arial" panose="020B0604020202020204" pitchFamily="34" charset="0"/>
              </a:rPr>
              <a:t>《广东省整合建立统一的公共资源交易平台实施方案》（粤府</a:t>
            </a:r>
            <a:r>
              <a:rPr lang="zh-CN" altLang="en-US" sz="2000" dirty="0" smtClean="0">
                <a:ea typeface="宋体" panose="02010600030101010101" pitchFamily="2" charset="-122"/>
                <a:sym typeface="Arial" panose="020B0604020202020204" pitchFamily="34" charset="0"/>
              </a:rPr>
              <a:t>办</a:t>
            </a:r>
            <a:endParaRPr lang="en-US" altLang="zh-CN" sz="2000" dirty="0" smtClean="0">
              <a:ea typeface="宋体" panose="02010600030101010101" pitchFamily="2" charset="-122"/>
              <a:sym typeface="Arial" panose="020B0604020202020204" pitchFamily="34" charset="0"/>
            </a:endParaRPr>
          </a:p>
          <a:p>
            <a:pPr eaLnBrk="1" hangingPunct="1">
              <a:buNone/>
            </a:pPr>
            <a:r>
              <a:rPr lang="en-US" altLang="zh-CN" sz="2000" dirty="0" smtClean="0">
                <a:latin typeface="Times New Roman" panose="02020603050405020304" pitchFamily="18" charset="0"/>
                <a:ea typeface="宋体" panose="02010600030101010101" pitchFamily="2" charset="-122"/>
                <a:sym typeface="Arial" panose="020B0604020202020204" pitchFamily="34" charset="0"/>
              </a:rPr>
              <a:t>[</a:t>
            </a:r>
            <a:r>
              <a:rPr lang="en-US" altLang="zh-CN" sz="2000" dirty="0">
                <a:latin typeface="Times New Roman" panose="02020603050405020304" pitchFamily="18" charset="0"/>
                <a:ea typeface="宋体" panose="02010600030101010101" pitchFamily="2" charset="-122"/>
                <a:sym typeface="Arial" panose="020B0604020202020204" pitchFamily="34" charset="0"/>
              </a:rPr>
              <a:t>2016]7</a:t>
            </a:r>
            <a:r>
              <a:rPr lang="zh-CN" altLang="en-US" sz="2000" dirty="0">
                <a:ea typeface="宋体" panose="02010600030101010101" pitchFamily="2" charset="-122"/>
                <a:sym typeface="Arial" panose="020B0604020202020204" pitchFamily="34" charset="0"/>
              </a:rPr>
              <a:t>号）：</a:t>
            </a:r>
            <a:r>
              <a:rPr lang="zh-CN" altLang="en-US" sz="2000" dirty="0">
                <a:solidFill>
                  <a:srgbClr val="FF0000"/>
                </a:solidFill>
                <a:latin typeface="方正楷体简体" charset="-122"/>
                <a:ea typeface="方正楷体简体" charset="-122"/>
                <a:sym typeface="Arial" panose="020B0604020202020204" pitchFamily="34" charset="0"/>
              </a:rPr>
              <a:t>整合全省各地区、各行业现有专家资源，按照集中使用</a:t>
            </a:r>
            <a:r>
              <a:rPr lang="zh-CN" altLang="en-US" sz="2000" dirty="0" smtClean="0">
                <a:solidFill>
                  <a:srgbClr val="FF0000"/>
                </a:solidFill>
                <a:latin typeface="方正楷体简体" charset="-122"/>
                <a:ea typeface="方正楷体简体" charset="-122"/>
                <a:sym typeface="Arial" panose="020B0604020202020204" pitchFamily="34" charset="0"/>
              </a:rPr>
              <a:t>、</a:t>
            </a:r>
            <a:endParaRPr lang="en-US" altLang="zh-CN" sz="2000" dirty="0" smtClean="0">
              <a:solidFill>
                <a:srgbClr val="FF0000"/>
              </a:solidFill>
              <a:latin typeface="方正楷体简体" charset="-122"/>
              <a:ea typeface="方正楷体简体" charset="-122"/>
              <a:sym typeface="Arial" panose="020B0604020202020204" pitchFamily="34" charset="0"/>
            </a:endParaRPr>
          </a:p>
          <a:p>
            <a:pPr eaLnBrk="1" hangingPunct="1">
              <a:buNone/>
            </a:pPr>
            <a:r>
              <a:rPr lang="zh-CN" altLang="en-US" sz="2000" dirty="0" smtClean="0">
                <a:solidFill>
                  <a:srgbClr val="FF0000"/>
                </a:solidFill>
                <a:latin typeface="方正楷体简体" charset="-122"/>
                <a:ea typeface="方正楷体简体" charset="-122"/>
                <a:sym typeface="Arial" panose="020B0604020202020204" pitchFamily="34" charset="0"/>
              </a:rPr>
              <a:t>资源共享</a:t>
            </a:r>
            <a:r>
              <a:rPr lang="zh-CN" altLang="en-US" sz="2000" dirty="0">
                <a:solidFill>
                  <a:srgbClr val="FF0000"/>
                </a:solidFill>
                <a:latin typeface="方正楷体简体" charset="-122"/>
                <a:ea typeface="方正楷体简体" charset="-122"/>
                <a:sym typeface="Arial" panose="020B0604020202020204" pitchFamily="34" charset="0"/>
              </a:rPr>
              <a:t>的原则，整合建立广东省公共资源交易评标评审综合专家库。</a:t>
            </a:r>
            <a:endParaRPr lang="zh-CN" altLang="en-US" sz="2000" dirty="0">
              <a:solidFill>
                <a:srgbClr val="FF0000"/>
              </a:solidFill>
              <a:latin typeface="方正楷体简体" charset="-122"/>
              <a:ea typeface="方正楷体简体" charset="-122"/>
            </a:endParaRPr>
          </a:p>
          <a:p>
            <a:pPr eaLnBrk="1" hangingPunct="1">
              <a:buNone/>
            </a:pPr>
            <a:r>
              <a:rPr lang="zh-CN" altLang="en-US" sz="2000" dirty="0">
                <a:ea typeface="宋体" panose="02010600030101010101" pitchFamily="2" charset="-122"/>
              </a:rPr>
              <a:t>     </a:t>
            </a:r>
            <a:endParaRPr lang="en-US" altLang="zh-CN" sz="2000" dirty="0" smtClean="0">
              <a:ea typeface="宋体" panose="02010600030101010101" pitchFamily="2" charset="-122"/>
            </a:endParaRPr>
          </a:p>
          <a:p>
            <a:pPr eaLnBrk="1" hangingPunct="1">
              <a:buNone/>
            </a:pPr>
            <a:r>
              <a:rPr lang="en-US" altLang="zh-CN" sz="2000" dirty="0">
                <a:ea typeface="宋体" panose="02010600030101010101" pitchFamily="2" charset="-122"/>
                <a:sym typeface="华文楷体" charset="0"/>
              </a:rPr>
              <a:t> </a:t>
            </a:r>
            <a:r>
              <a:rPr lang="en-US" altLang="zh-CN" sz="2000" dirty="0" smtClean="0">
                <a:ea typeface="宋体" panose="02010600030101010101" pitchFamily="2" charset="-122"/>
                <a:sym typeface="华文楷体" charset="0"/>
              </a:rPr>
              <a:t>  </a:t>
            </a:r>
            <a:r>
              <a:rPr lang="zh-CN" altLang="en-US" sz="2000" dirty="0" smtClean="0">
                <a:ea typeface="宋体" panose="02010600030101010101" pitchFamily="2" charset="-122"/>
                <a:sym typeface="华文楷体" charset="0"/>
              </a:rPr>
              <a:t>《广东省综合评标评审专家库和评标评审专家管理暂行办法》</a:t>
            </a:r>
            <a:r>
              <a:rPr lang="zh-CN" altLang="en-US" sz="2000" dirty="0">
                <a:ea typeface="宋体" panose="02010600030101010101" pitchFamily="2" charset="-122"/>
                <a:sym typeface="华文楷体" charset="0"/>
              </a:rPr>
              <a:t>（粤</a:t>
            </a:r>
            <a:r>
              <a:rPr lang="zh-CN" altLang="en-US" sz="2000" dirty="0" smtClean="0">
                <a:ea typeface="宋体" panose="02010600030101010101" pitchFamily="2" charset="-122"/>
                <a:sym typeface="华文楷体" charset="0"/>
              </a:rPr>
              <a:t>府</a:t>
            </a:r>
            <a:endParaRPr lang="en-US" altLang="zh-CN" sz="2000" dirty="0" smtClean="0">
              <a:ea typeface="宋体" panose="02010600030101010101" pitchFamily="2" charset="-122"/>
              <a:sym typeface="华文楷体" charset="0"/>
            </a:endParaRPr>
          </a:p>
          <a:p>
            <a:pPr eaLnBrk="1" hangingPunct="1">
              <a:buNone/>
            </a:pPr>
            <a:r>
              <a:rPr lang="zh-CN" altLang="en-US" sz="2000" dirty="0" smtClean="0">
                <a:ea typeface="宋体" panose="02010600030101010101" pitchFamily="2" charset="-122"/>
                <a:sym typeface="华文楷体" charset="0"/>
              </a:rPr>
              <a:t>办</a:t>
            </a:r>
            <a:r>
              <a:rPr lang="en-US" altLang="zh-CN" sz="2000" dirty="0">
                <a:latin typeface="Times New Roman" panose="02020603050405020304" pitchFamily="18" charset="0"/>
                <a:ea typeface="宋体" panose="02010600030101010101" pitchFamily="2" charset="-122"/>
                <a:sym typeface="华文楷体" charset="0"/>
              </a:rPr>
              <a:t>[2016]128</a:t>
            </a:r>
            <a:r>
              <a:rPr lang="zh-CN" altLang="en-US" sz="2000" dirty="0">
                <a:latin typeface="Times New Roman" panose="02020603050405020304" pitchFamily="18" charset="0"/>
                <a:ea typeface="宋体" panose="02010600030101010101" pitchFamily="2" charset="-122"/>
                <a:sym typeface="华文楷体" charset="0"/>
              </a:rPr>
              <a:t>号</a:t>
            </a:r>
            <a:r>
              <a:rPr lang="zh-CN" altLang="en-US" sz="2000" dirty="0">
                <a:ea typeface="宋体" panose="02010600030101010101" pitchFamily="2" charset="-122"/>
                <a:sym typeface="华文楷体" charset="0"/>
              </a:rPr>
              <a:t>）第三条：</a:t>
            </a:r>
            <a:r>
              <a:rPr lang="zh-CN" altLang="en-US" sz="2000" dirty="0">
                <a:solidFill>
                  <a:srgbClr val="FF0000"/>
                </a:solidFill>
                <a:latin typeface="方正楷体简体" charset="-122"/>
                <a:ea typeface="方正楷体简体" charset="-122"/>
                <a:sym typeface="华文楷体" charset="0"/>
              </a:rPr>
              <a:t>广东省综合评标评审专家库为全省公共资源</a:t>
            </a:r>
            <a:r>
              <a:rPr lang="zh-CN" altLang="en-US" sz="2000" dirty="0" smtClean="0">
                <a:solidFill>
                  <a:srgbClr val="FF0000"/>
                </a:solidFill>
                <a:latin typeface="方正楷体简体" charset="-122"/>
                <a:ea typeface="方正楷体简体" charset="-122"/>
                <a:sym typeface="华文楷体" charset="0"/>
              </a:rPr>
              <a:t>交</a:t>
            </a:r>
            <a:endParaRPr lang="en-US" altLang="zh-CN" sz="2000" dirty="0" smtClean="0">
              <a:solidFill>
                <a:srgbClr val="FF0000"/>
              </a:solidFill>
              <a:latin typeface="方正楷体简体" charset="-122"/>
              <a:ea typeface="方正楷体简体" charset="-122"/>
              <a:sym typeface="华文楷体" charset="0"/>
            </a:endParaRPr>
          </a:p>
          <a:p>
            <a:pPr eaLnBrk="1" hangingPunct="1">
              <a:buNone/>
            </a:pPr>
            <a:r>
              <a:rPr lang="zh-CN" altLang="en-US" sz="2000" dirty="0" smtClean="0">
                <a:solidFill>
                  <a:srgbClr val="FF0000"/>
                </a:solidFill>
                <a:latin typeface="方正楷体简体" charset="-122"/>
                <a:ea typeface="方正楷体简体" charset="-122"/>
                <a:sym typeface="华文楷体" charset="0"/>
              </a:rPr>
              <a:t>易</a:t>
            </a:r>
            <a:r>
              <a:rPr lang="zh-CN" altLang="en-US" sz="2000" dirty="0">
                <a:solidFill>
                  <a:srgbClr val="FF0000"/>
                </a:solidFill>
                <a:latin typeface="方正楷体简体" charset="-122"/>
                <a:ea typeface="方正楷体简体" charset="-122"/>
                <a:sym typeface="华文楷体" charset="0"/>
              </a:rPr>
              <a:t>活动提供相关评标评审专家。各单位或组织在公共资源交易之外的</a:t>
            </a:r>
            <a:r>
              <a:rPr lang="zh-CN" altLang="en-US" sz="2000" dirty="0" smtClean="0">
                <a:solidFill>
                  <a:srgbClr val="FF0000"/>
                </a:solidFill>
                <a:latin typeface="方正楷体简体" charset="-122"/>
                <a:ea typeface="方正楷体简体" charset="-122"/>
                <a:sym typeface="华文楷体" charset="0"/>
              </a:rPr>
              <a:t>活</a:t>
            </a:r>
            <a:endParaRPr lang="en-US" altLang="zh-CN" sz="2000" dirty="0" smtClean="0">
              <a:solidFill>
                <a:srgbClr val="FF0000"/>
              </a:solidFill>
              <a:latin typeface="方正楷体简体" charset="-122"/>
              <a:ea typeface="方正楷体简体" charset="-122"/>
              <a:sym typeface="华文楷体" charset="0"/>
            </a:endParaRPr>
          </a:p>
          <a:p>
            <a:pPr eaLnBrk="1" hangingPunct="1">
              <a:buNone/>
            </a:pPr>
            <a:r>
              <a:rPr lang="zh-CN" altLang="en-US" sz="2000" dirty="0" smtClean="0">
                <a:solidFill>
                  <a:srgbClr val="FF0000"/>
                </a:solidFill>
                <a:latin typeface="方正楷体简体" charset="-122"/>
                <a:ea typeface="方正楷体简体" charset="-122"/>
                <a:sym typeface="华文楷体" charset="0"/>
              </a:rPr>
              <a:t>动</a:t>
            </a:r>
            <a:r>
              <a:rPr lang="zh-CN" altLang="en-US" sz="2000" dirty="0">
                <a:solidFill>
                  <a:srgbClr val="FF0000"/>
                </a:solidFill>
                <a:latin typeface="方正楷体简体" charset="-122"/>
                <a:ea typeface="方正楷体简体" charset="-122"/>
                <a:sym typeface="华文楷体" charset="0"/>
              </a:rPr>
              <a:t>，也可在省专家库申请使用评标评审专家。</a:t>
            </a:r>
            <a:endParaRPr lang="zh-CN" altLang="en-US" sz="2000" dirty="0">
              <a:solidFill>
                <a:srgbClr val="FF0000"/>
              </a:solidFill>
              <a:latin typeface="方正楷体简体" charset="-122"/>
              <a:ea typeface="方正楷体简体" charset="-122"/>
            </a:endParaRPr>
          </a:p>
          <a:p>
            <a:pPr eaLnBrk="1" hangingPunct="1">
              <a:buNone/>
            </a:pPr>
            <a:r>
              <a:rPr lang="zh-CN" altLang="en-US" sz="2000" dirty="0">
                <a:solidFill>
                  <a:srgbClr val="FF0000"/>
                </a:solidFill>
                <a:latin typeface="方正楷体简体" charset="-122"/>
                <a:ea typeface="方正楷体简体" charset="-122"/>
              </a:rPr>
              <a:t>              </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marL="0" indent="0">
              <a:buNone/>
            </a:pPr>
            <a:r>
              <a:rPr lang="zh-CN" altLang="en-US" sz="2800" dirty="0" smtClean="0">
                <a:solidFill>
                  <a:srgbClr val="0070C0"/>
                </a:solidFill>
                <a:latin typeface="宋体" panose="02010600030101010101" pitchFamily="2" charset="-122"/>
                <a:ea typeface="宋体" panose="02010600030101010101" pitchFamily="2" charset="-122"/>
              </a:rPr>
              <a:t>全省专家资源整合</a:t>
            </a:r>
            <a:r>
              <a:rPr lang="zh-CN" altLang="en-US" sz="2800" dirty="0">
                <a:solidFill>
                  <a:srgbClr val="0070C0"/>
                </a:solidFill>
                <a:latin typeface="宋体" panose="02010600030101010101" pitchFamily="2" charset="-122"/>
                <a:ea typeface="宋体" panose="02010600030101010101" pitchFamily="2" charset="-122"/>
              </a:rPr>
              <a:t>情况</a:t>
            </a:r>
            <a:r>
              <a:rPr lang="zh-CN" altLang="en-US" sz="2800" dirty="0" smtClean="0">
                <a:solidFill>
                  <a:srgbClr val="0070C0"/>
                </a:solidFill>
                <a:latin typeface="宋体" panose="02010600030101010101" pitchFamily="2" charset="-122"/>
                <a:ea typeface="宋体" panose="02010600030101010101" pitchFamily="2" charset="-122"/>
              </a:rPr>
              <a:t>：</a:t>
            </a:r>
            <a:endParaRPr lang="en-US" altLang="zh-CN" sz="2800" dirty="0" smtClean="0">
              <a:solidFill>
                <a:srgbClr val="0070C0"/>
              </a:solidFill>
              <a:latin typeface="宋体" panose="02010600030101010101" pitchFamily="2" charset="-122"/>
              <a:ea typeface="宋体" panose="02010600030101010101" pitchFamily="2" charset="-122"/>
            </a:endParaRPr>
          </a:p>
          <a:p>
            <a:pPr marL="0" indent="0">
              <a:buNone/>
            </a:pP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2016</a:t>
            </a: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年，我省在肇庆、汕头、惠州、珠海、清远、云浮、江门和梅州等</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8</a:t>
            </a: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个地市开展了专家资源整合工作。</a:t>
            </a:r>
            <a:endPar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2017</a:t>
            </a: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noProof="1" smtClean="0">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400" noProof="1" smtClean="0">
                <a:latin typeface="宋体" panose="02010600030101010101" pitchFamily="2" charset="-122"/>
                <a:ea typeface="宋体" panose="02010600030101010101" pitchFamily="2" charset="-122"/>
                <a:cs typeface="宋体" panose="02010600030101010101" pitchFamily="2" charset="-122"/>
                <a:sym typeface="+mn-ea"/>
              </a:rPr>
              <a:t>《</a:t>
            </a:r>
            <a:r>
              <a:rPr lang="zh-CN" altLang="zh-CN" sz="2400" dirty="0" smtClean="0">
                <a:latin typeface="宋体" panose="02010600030101010101" pitchFamily="2" charset="-122"/>
                <a:ea typeface="宋体" panose="02010600030101010101" pitchFamily="2" charset="-122"/>
              </a:rPr>
              <a:t>关于</a:t>
            </a:r>
            <a:r>
              <a:rPr lang="zh-CN" altLang="zh-CN" sz="2400" dirty="0">
                <a:latin typeface="宋体" panose="02010600030101010101" pitchFamily="2" charset="-122"/>
                <a:ea typeface="宋体" panose="02010600030101010101" pitchFamily="2" charset="-122"/>
              </a:rPr>
              <a:t>开展全省公共资源交易专家</a:t>
            </a:r>
            <a:r>
              <a:rPr lang="zh-CN" altLang="zh-CN" sz="2400" dirty="0" smtClean="0">
                <a:latin typeface="宋体" panose="02010600030101010101" pitchFamily="2" charset="-122"/>
                <a:ea typeface="宋体" panose="02010600030101010101" pitchFamily="2" charset="-122"/>
              </a:rPr>
              <a:t>资源整合</a:t>
            </a:r>
            <a:r>
              <a:rPr lang="zh-CN" altLang="zh-CN" sz="2400" dirty="0">
                <a:latin typeface="宋体" panose="02010600030101010101" pitchFamily="2" charset="-122"/>
                <a:ea typeface="宋体" panose="02010600030101010101" pitchFamily="2" charset="-122"/>
              </a:rPr>
              <a:t>工作的</a:t>
            </a:r>
            <a:r>
              <a:rPr lang="zh-CN" altLang="zh-CN" sz="2400" dirty="0" smtClean="0">
                <a:latin typeface="宋体" panose="02010600030101010101" pitchFamily="2" charset="-122"/>
                <a:ea typeface="宋体" panose="02010600030101010101" pitchFamily="2" charset="-122"/>
              </a:rPr>
              <a:t>通知</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（粤公资交</a:t>
            </a:r>
            <a:r>
              <a:rPr lang="en-US" altLang="zh-CN" sz="2400" dirty="0" smtClean="0">
                <a:latin typeface="宋体" panose="02010600030101010101" pitchFamily="2" charset="-122"/>
                <a:ea typeface="宋体" panose="02010600030101010101" pitchFamily="2" charset="-122"/>
              </a:rPr>
              <a:t>[2017]52</a:t>
            </a:r>
            <a:r>
              <a:rPr lang="zh-CN" altLang="en-US" sz="2400" dirty="0" smtClean="0">
                <a:latin typeface="宋体" panose="02010600030101010101" pitchFamily="2" charset="-122"/>
                <a:ea typeface="宋体" panose="02010600030101010101" pitchFamily="2" charset="-122"/>
              </a:rPr>
              <a:t>号）。</a:t>
            </a:r>
            <a:r>
              <a:rPr lang="zh-CN" altLang="zh-CN" sz="2400" dirty="0">
                <a:latin typeface="宋体" panose="02010600030101010101" pitchFamily="2" charset="-122"/>
                <a:ea typeface="宋体" panose="02010600030101010101" pitchFamily="2" charset="-122"/>
              </a:rPr>
              <a:t>截至今年</a:t>
            </a:r>
            <a:r>
              <a:rPr lang="en-US" altLang="zh-CN" sz="2400" dirty="0" smtClean="0">
                <a:latin typeface="宋体" panose="02010600030101010101" pitchFamily="2" charset="-122"/>
                <a:ea typeface="宋体" panose="02010600030101010101" pitchFamily="2" charset="-122"/>
              </a:rPr>
              <a:t>11</a:t>
            </a:r>
            <a:r>
              <a:rPr lang="zh-CN" altLang="zh-CN" sz="2400" dirty="0" smtClean="0">
                <a:latin typeface="宋体" panose="02010600030101010101" pitchFamily="2" charset="-122"/>
                <a:ea typeface="宋体" panose="02010600030101010101" pitchFamily="2" charset="-122"/>
              </a:rPr>
              <a:t>月</a:t>
            </a:r>
            <a:r>
              <a:rPr lang="zh-CN" altLang="zh-CN" sz="2400" dirty="0">
                <a:latin typeface="宋体" panose="02010600030101010101" pitchFamily="2" charset="-122"/>
                <a:ea typeface="宋体" panose="02010600030101010101" pitchFamily="2" charset="-122"/>
              </a:rPr>
              <a:t>，省综合评标评审专家库（以下简称省综合库）累计收到全省</a:t>
            </a:r>
            <a:r>
              <a:rPr lang="en-US" altLang="zh-CN" sz="2400" dirty="0">
                <a:latin typeface="宋体" panose="02010600030101010101" pitchFamily="2" charset="-122"/>
                <a:ea typeface="宋体" panose="02010600030101010101" pitchFamily="2" charset="-122"/>
              </a:rPr>
              <a:t>19</a:t>
            </a:r>
            <a:r>
              <a:rPr lang="zh-CN" altLang="zh-CN" sz="2400" dirty="0">
                <a:latin typeface="宋体" panose="02010600030101010101" pitchFamily="2" charset="-122"/>
                <a:ea typeface="宋体" panose="02010600030101010101" pitchFamily="2" charset="-122"/>
              </a:rPr>
              <a:t>个地区和水利、交通行业报送的整合专家人数</a:t>
            </a:r>
            <a:r>
              <a:rPr lang="en-US" altLang="zh-CN" sz="2400" dirty="0" smtClean="0">
                <a:latin typeface="宋体" panose="02010600030101010101" pitchFamily="2" charset="-122"/>
                <a:ea typeface="宋体" panose="02010600030101010101" pitchFamily="2" charset="-122"/>
              </a:rPr>
              <a:t>19557</a:t>
            </a:r>
            <a:r>
              <a:rPr lang="zh-CN" altLang="zh-CN" sz="2400" dirty="0" smtClean="0">
                <a:latin typeface="宋体" panose="02010600030101010101" pitchFamily="2" charset="-122"/>
                <a:ea typeface="宋体" panose="02010600030101010101" pitchFamily="2" charset="-122"/>
              </a:rPr>
              <a:t>人</a:t>
            </a:r>
            <a:r>
              <a:rPr lang="zh-CN" altLang="en-US" sz="2400"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pPr marL="0" indent="0">
              <a:buNone/>
            </a:pPr>
            <a:endParaRPr lang="en-US" altLang="zh-CN" sz="2400" dirty="0" smtClean="0">
              <a:latin typeface="宋体" panose="02010600030101010101" pitchFamily="2" charset="-122"/>
              <a:ea typeface="宋体" panose="02010600030101010101" pitchFamily="2" charset="-122"/>
            </a:endParaRPr>
          </a:p>
          <a:p>
            <a:pPr marL="0" indent="0">
              <a:buNone/>
            </a:pPr>
            <a:r>
              <a:rPr lang="en-US" altLang="zh-CN" sz="2400" dirty="0" smtClean="0">
                <a:latin typeface="宋体" panose="02010600030101010101" pitchFamily="2" charset="-122"/>
                <a:ea typeface="宋体" panose="02010600030101010101" pitchFamily="2" charset="-122"/>
              </a:rPr>
              <a:t>    </a:t>
            </a:r>
            <a:r>
              <a:rPr lang="zh-CN" altLang="en-US" sz="2400" dirty="0" smtClean="0">
                <a:solidFill>
                  <a:srgbClr val="FF0000"/>
                </a:solidFill>
                <a:latin typeface="宋体" panose="02010600030101010101" pitchFamily="2" charset="-122"/>
                <a:ea typeface="宋体" panose="02010600030101010101" pitchFamily="2" charset="-122"/>
              </a:rPr>
              <a:t>欢迎</a:t>
            </a:r>
            <a:r>
              <a:rPr lang="zh-CN" altLang="en-US" sz="2400" dirty="0">
                <a:solidFill>
                  <a:srgbClr val="FF0000"/>
                </a:solidFill>
                <a:latin typeface="宋体" panose="02010600030101010101" pitchFamily="2" charset="-122"/>
                <a:ea typeface="宋体" panose="02010600030101010101" pitchFamily="2" charset="-122"/>
              </a:rPr>
              <a:t>未入库</a:t>
            </a:r>
            <a:r>
              <a:rPr lang="zh-CN" altLang="en-US" sz="2400" dirty="0" smtClean="0">
                <a:solidFill>
                  <a:srgbClr val="FF0000"/>
                </a:solidFill>
                <a:latin typeface="宋体" panose="02010600030101010101" pitchFamily="2" charset="-122"/>
                <a:ea typeface="宋体" panose="02010600030101010101" pitchFamily="2" charset="-122"/>
              </a:rPr>
              <a:t>专家继续登陆省综合评标评审专家库注册成为省库专家！</a:t>
            </a:r>
            <a:endParaRPr lang="zh-CN" altLang="zh-CN" sz="2400" dirty="0">
              <a:solidFill>
                <a:srgbClr val="FF0000"/>
              </a:solidFill>
              <a:latin typeface="宋体" panose="02010600030101010101" pitchFamily="2" charset="-122"/>
              <a:ea typeface="宋体" panose="02010600030101010101" pitchFamily="2" charset="-122"/>
            </a:endParaRPr>
          </a:p>
          <a:p>
            <a:pPr marL="0" indent="0">
              <a:buNone/>
            </a:pPr>
            <a:endParaRPr lang="zh-CN" altLang="en-US" sz="2000" dirty="0">
              <a:solidFill>
                <a:srgbClr val="00B0F0"/>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867362891"/>
      </p:ext>
    </p:extLst>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strike="noStrike" noProof="1">
                <a:solidFill>
                  <a:srgbClr val="0070C0"/>
                </a:solidFill>
                <a:ea typeface="宋体" panose="02010600030101010101" pitchFamily="2" charset="-122"/>
                <a:sym typeface="+mn-ea"/>
              </a:rPr>
              <a:t>专家库业务范围</a:t>
            </a:r>
            <a:endPar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17410" name="内容占位符 2"/>
          <p:cNvSpPr>
            <a:spLocks noGrp="1"/>
          </p:cNvSpPr>
          <p:nvPr>
            <p:ph idx="1"/>
          </p:nvPr>
        </p:nvSpPr>
        <p:spPr/>
        <p:txBody>
          <a:bodyPr wrap="square" lIns="91440" tIns="45720" rIns="91440" bIns="45720" anchor="t"/>
          <a:lstStyle/>
          <a:p>
            <a:pPr eaLnBrk="1" hangingPunct="1">
              <a:buNone/>
            </a:pPr>
            <a:r>
              <a:rPr lang="en-US" altLang="zh-CN" sz="2000" dirty="0">
                <a:ea typeface="宋体" panose="02010600030101010101" pitchFamily="2" charset="-122"/>
              </a:rPr>
              <a:t>   </a:t>
            </a:r>
            <a:r>
              <a:rPr lang="zh-CN" altLang="en-US" sz="2400" dirty="0">
                <a:ea typeface="宋体" panose="02010600030101010101" pitchFamily="2" charset="-122"/>
              </a:rPr>
              <a:t>     </a:t>
            </a:r>
          </a:p>
          <a:p>
            <a:pPr eaLnBrk="1" hangingPunct="1">
              <a:buNone/>
            </a:pPr>
            <a:r>
              <a:rPr lang="zh-CN" altLang="en-US" sz="2000" dirty="0">
                <a:ea typeface="宋体" panose="02010600030101010101" pitchFamily="2" charset="-122"/>
              </a:rPr>
              <a:t>     </a:t>
            </a:r>
            <a:r>
              <a:rPr lang="zh-CN" altLang="en-US" sz="2000" dirty="0">
                <a:ea typeface="宋体" panose="02010600030101010101" pitchFamily="2" charset="-122"/>
                <a:sym typeface="华文楷体" charset="0"/>
              </a:rPr>
              <a:t>《广东省综合评标评审专家库和评标评审专家管理暂行办法》（粤</a:t>
            </a:r>
          </a:p>
          <a:p>
            <a:pPr eaLnBrk="1" hangingPunct="1">
              <a:buNone/>
            </a:pPr>
            <a:r>
              <a:rPr lang="zh-CN" altLang="en-US" sz="2000" dirty="0" smtClean="0">
                <a:ea typeface="宋体" panose="02010600030101010101" pitchFamily="2" charset="-122"/>
                <a:sym typeface="华文楷体" charset="0"/>
              </a:rPr>
              <a:t>府办</a:t>
            </a:r>
            <a:r>
              <a:rPr lang="en-US" altLang="zh-CN" sz="2000" dirty="0">
                <a:latin typeface="Times New Roman" panose="02020603050405020304" pitchFamily="18" charset="0"/>
                <a:ea typeface="宋体" panose="02010600030101010101" pitchFamily="2" charset="-122"/>
                <a:sym typeface="华文楷体" charset="0"/>
              </a:rPr>
              <a:t>[2016]128</a:t>
            </a:r>
            <a:r>
              <a:rPr lang="zh-CN" altLang="en-US" sz="2000" dirty="0">
                <a:latin typeface="Times New Roman" panose="02020603050405020304" pitchFamily="18" charset="0"/>
                <a:ea typeface="宋体" panose="02010600030101010101" pitchFamily="2" charset="-122"/>
                <a:sym typeface="华文楷体" charset="0"/>
              </a:rPr>
              <a:t>号</a:t>
            </a:r>
            <a:r>
              <a:rPr lang="zh-CN" altLang="en-US" sz="2000" dirty="0">
                <a:ea typeface="宋体" panose="02010600030101010101" pitchFamily="2" charset="-122"/>
                <a:sym typeface="华文楷体" charset="0"/>
              </a:rPr>
              <a:t>）第十条：</a:t>
            </a:r>
            <a:r>
              <a:rPr lang="zh-CN" altLang="en-US" sz="2000" dirty="0">
                <a:solidFill>
                  <a:srgbClr val="FF0000"/>
                </a:solidFill>
                <a:latin typeface="方正楷体简体" charset="-122"/>
                <a:ea typeface="方正楷体简体" charset="-122"/>
                <a:sym typeface="华文楷体" charset="0"/>
              </a:rPr>
              <a:t>全省范围内纳入公共资源交易目录内管理的</a:t>
            </a:r>
          </a:p>
          <a:p>
            <a:pPr eaLnBrk="1" hangingPunct="1">
              <a:buNone/>
            </a:pPr>
            <a:r>
              <a:rPr lang="zh-CN" altLang="en-US" sz="2000" dirty="0" smtClean="0">
                <a:solidFill>
                  <a:srgbClr val="FF0000"/>
                </a:solidFill>
                <a:latin typeface="方正楷体简体" charset="-122"/>
                <a:ea typeface="方正楷体简体" charset="-122"/>
                <a:sym typeface="华文楷体" charset="0"/>
              </a:rPr>
              <a:t>交易</a:t>
            </a:r>
            <a:r>
              <a:rPr lang="zh-CN" altLang="en-US" sz="2000" dirty="0">
                <a:solidFill>
                  <a:srgbClr val="FF0000"/>
                </a:solidFill>
                <a:latin typeface="方正楷体简体" charset="-122"/>
                <a:ea typeface="方正楷体简体" charset="-122"/>
                <a:sym typeface="华文楷体" charset="0"/>
              </a:rPr>
              <a:t>项目，其评标评审专家应当从省专家库中以随机抽取的方式确定。</a:t>
            </a:r>
          </a:p>
          <a:p>
            <a:pPr eaLnBrk="1" hangingPunct="1">
              <a:buNone/>
            </a:pPr>
            <a:r>
              <a:rPr lang="zh-CN" altLang="en-US" sz="2000" dirty="0">
                <a:solidFill>
                  <a:srgbClr val="FF0000"/>
                </a:solidFill>
                <a:latin typeface="方正楷体简体" charset="-122"/>
                <a:ea typeface="方正楷体简体" charset="-122"/>
                <a:sym typeface="华文楷体" charset="0"/>
              </a:rPr>
              <a:t>     </a:t>
            </a:r>
            <a:endParaRPr lang="en-US" altLang="zh-CN" sz="2000" dirty="0" smtClean="0">
              <a:solidFill>
                <a:srgbClr val="FF0000"/>
              </a:solidFill>
              <a:latin typeface="方正楷体简体" charset="-122"/>
              <a:ea typeface="方正楷体简体" charset="-122"/>
              <a:sym typeface="华文楷体" charset="0"/>
            </a:endParaRPr>
          </a:p>
          <a:p>
            <a:pPr eaLnBrk="1" hangingPunct="1">
              <a:buNone/>
            </a:pPr>
            <a:r>
              <a:rPr lang="en-US" altLang="zh-CN" sz="2000" dirty="0">
                <a:solidFill>
                  <a:srgbClr val="FF0000"/>
                </a:solidFill>
                <a:ea typeface="方正楷体简体" charset="-122"/>
                <a:sym typeface="华文楷体" charset="0"/>
              </a:rPr>
              <a:t> </a:t>
            </a:r>
            <a:r>
              <a:rPr lang="en-US" altLang="zh-CN" sz="2000" dirty="0" smtClean="0">
                <a:solidFill>
                  <a:srgbClr val="FF0000"/>
                </a:solidFill>
                <a:ea typeface="方正楷体简体" charset="-122"/>
                <a:sym typeface="华文楷体" charset="0"/>
              </a:rPr>
              <a:t>   </a:t>
            </a:r>
            <a:r>
              <a:rPr lang="zh-CN" altLang="en-US" sz="2000" dirty="0" smtClean="0">
                <a:ea typeface="宋体" panose="02010600030101010101" pitchFamily="2" charset="-122"/>
                <a:sym typeface="华文楷体" charset="0"/>
              </a:rPr>
              <a:t>《广东省公共资源交易目录》</a:t>
            </a:r>
            <a:r>
              <a:rPr lang="zh-CN" altLang="en-US" sz="2000" dirty="0">
                <a:ea typeface="宋体" panose="02010600030101010101" pitchFamily="2" charset="-122"/>
                <a:sym typeface="华文楷体" charset="0"/>
              </a:rPr>
              <a:t>（粤发改公资函</a:t>
            </a:r>
            <a:r>
              <a:rPr lang="en-US" altLang="zh-CN" sz="2000" dirty="0">
                <a:latin typeface="Times New Roman" panose="02020603050405020304" pitchFamily="18" charset="0"/>
                <a:ea typeface="宋体" panose="02010600030101010101" pitchFamily="2" charset="-122"/>
                <a:sym typeface="华文楷体" charset="0"/>
              </a:rPr>
              <a:t>[2016]7</a:t>
            </a:r>
            <a:r>
              <a:rPr lang="zh-CN" altLang="en-US" sz="2000" dirty="0">
                <a:latin typeface="Times New Roman" panose="02020603050405020304" pitchFamily="18" charset="0"/>
                <a:ea typeface="宋体" panose="02010600030101010101" pitchFamily="2" charset="-122"/>
                <a:sym typeface="华文楷体" charset="0"/>
              </a:rPr>
              <a:t>号</a:t>
            </a:r>
            <a:r>
              <a:rPr lang="zh-CN" altLang="en-US" sz="2000" dirty="0">
                <a:ea typeface="宋体" panose="02010600030101010101" pitchFamily="2" charset="-122"/>
                <a:sym typeface="华文楷体" charset="0"/>
              </a:rPr>
              <a:t>）：</a:t>
            </a:r>
          </a:p>
          <a:p>
            <a:pPr eaLnBrk="1" hangingPunct="1">
              <a:buNone/>
            </a:pPr>
            <a:r>
              <a:rPr lang="zh-CN" altLang="en-US" sz="2000" dirty="0">
                <a:ea typeface="宋体" panose="02010600030101010101" pitchFamily="2" charset="-122"/>
                <a:sym typeface="华文楷体" charset="0"/>
              </a:rPr>
              <a:t>     </a:t>
            </a:r>
            <a:r>
              <a:rPr lang="zh-CN" altLang="en-US" sz="2000" dirty="0" smtClean="0">
                <a:latin typeface="Times New Roman" panose="02020603050405020304" pitchFamily="18" charset="0"/>
                <a:ea typeface="方正楷体简体" charset="-122"/>
                <a:sym typeface="华文楷体" charset="0"/>
              </a:rPr>
              <a:t>一级</a:t>
            </a:r>
            <a:r>
              <a:rPr lang="zh-CN" altLang="en-US" sz="2000" dirty="0">
                <a:latin typeface="Times New Roman" panose="02020603050405020304" pitchFamily="18" charset="0"/>
                <a:ea typeface="方正楷体简体" charset="-122"/>
                <a:sym typeface="华文楷体" charset="0"/>
              </a:rPr>
              <a:t>目录分为工程、采购、自然资源、产权资产、公益资源和</a:t>
            </a:r>
            <a:r>
              <a:rPr lang="zh-CN" altLang="en-US" sz="2000" dirty="0" smtClean="0">
                <a:latin typeface="Times New Roman" panose="02020603050405020304" pitchFamily="18" charset="0"/>
                <a:ea typeface="方正楷体简体" charset="-122"/>
                <a:sym typeface="华文楷体" charset="0"/>
              </a:rPr>
              <a:t>行政</a:t>
            </a:r>
          </a:p>
          <a:p>
            <a:pPr eaLnBrk="1" hangingPunct="1">
              <a:buNone/>
            </a:pPr>
            <a:r>
              <a:rPr lang="zh-CN" altLang="en-US" sz="2000" dirty="0" smtClean="0">
                <a:latin typeface="Times New Roman" panose="02020603050405020304" pitchFamily="18" charset="0"/>
                <a:ea typeface="方正楷体简体" charset="-122"/>
                <a:sym typeface="华文楷体" charset="0"/>
              </a:rPr>
              <a:t>资源六</a:t>
            </a:r>
            <a:r>
              <a:rPr lang="zh-CN" altLang="en-US" sz="2000" dirty="0">
                <a:latin typeface="Times New Roman" panose="02020603050405020304" pitchFamily="18" charset="0"/>
                <a:ea typeface="方正楷体简体" charset="-122"/>
                <a:sym typeface="华文楷体" charset="0"/>
              </a:rPr>
              <a:t>大类；</a:t>
            </a:r>
          </a:p>
          <a:p>
            <a:pPr eaLnBrk="1" hangingPunct="1">
              <a:buNone/>
            </a:pPr>
            <a:r>
              <a:rPr lang="zh-CN" altLang="en-US" sz="2000" dirty="0">
                <a:latin typeface="Times New Roman" panose="02020603050405020304" pitchFamily="18" charset="0"/>
                <a:ea typeface="方正楷体简体" charset="-122"/>
                <a:sym typeface="华文楷体" charset="0"/>
              </a:rPr>
              <a:t>         </a:t>
            </a:r>
            <a:r>
              <a:rPr lang="zh-CN" altLang="en-US" sz="2000" dirty="0" smtClean="0">
                <a:latin typeface="Times New Roman" panose="02020603050405020304" pitchFamily="18" charset="0"/>
                <a:ea typeface="方正楷体简体" charset="-122"/>
                <a:sym typeface="华文楷体" charset="0"/>
              </a:rPr>
              <a:t>二</a:t>
            </a:r>
            <a:r>
              <a:rPr lang="zh-CN" altLang="en-US" sz="2000" dirty="0">
                <a:latin typeface="Times New Roman" panose="02020603050405020304" pitchFamily="18" charset="0"/>
                <a:ea typeface="方正楷体简体" charset="-122"/>
                <a:sym typeface="华文楷体" charset="0"/>
              </a:rPr>
              <a:t>级目录按项目所属行业部门和资源属性进行分类，共包含</a:t>
            </a:r>
            <a:r>
              <a:rPr lang="en-US" altLang="zh-CN" sz="2000" dirty="0">
                <a:latin typeface="Times New Roman" panose="02020603050405020304" pitchFamily="18" charset="0"/>
                <a:ea typeface="方正楷体简体" charset="-122"/>
                <a:sym typeface="华文楷体" charset="0"/>
              </a:rPr>
              <a:t>24</a:t>
            </a:r>
            <a:r>
              <a:rPr lang="zh-CN" altLang="en-US" sz="2000" dirty="0">
                <a:latin typeface="Times New Roman" panose="02020603050405020304" pitchFamily="18" charset="0"/>
                <a:ea typeface="方正楷体简体" charset="-122"/>
                <a:sym typeface="华文楷体" charset="0"/>
              </a:rPr>
              <a:t>类</a:t>
            </a:r>
            <a:r>
              <a:rPr lang="zh-CN" altLang="en-US" sz="2000" dirty="0" smtClean="0">
                <a:latin typeface="Times New Roman" panose="02020603050405020304" pitchFamily="18" charset="0"/>
                <a:ea typeface="方正楷体简体" charset="-122"/>
                <a:sym typeface="华文楷体" charset="0"/>
              </a:rPr>
              <a:t>；</a:t>
            </a:r>
            <a:endParaRPr lang="en-US" altLang="zh-CN" sz="2000" dirty="0" smtClean="0">
              <a:latin typeface="Times New Roman" panose="02020603050405020304" pitchFamily="18" charset="0"/>
              <a:ea typeface="方正楷体简体" charset="-122"/>
              <a:sym typeface="华文楷体" charset="0"/>
            </a:endParaRPr>
          </a:p>
          <a:p>
            <a:pPr eaLnBrk="1" hangingPunct="1">
              <a:buNone/>
            </a:pPr>
            <a:r>
              <a:rPr lang="zh-CN" altLang="en-US" sz="2000" dirty="0" smtClean="0">
                <a:latin typeface="Times New Roman" panose="02020603050405020304" pitchFamily="18" charset="0"/>
                <a:ea typeface="方正楷体简体" charset="-122"/>
                <a:sym typeface="华文楷体" charset="0"/>
              </a:rPr>
              <a:t>具体</a:t>
            </a:r>
            <a:r>
              <a:rPr lang="zh-CN" altLang="en-US" sz="2000" dirty="0">
                <a:latin typeface="Times New Roman" panose="02020603050405020304" pitchFamily="18" charset="0"/>
                <a:ea typeface="方正楷体简体" charset="-122"/>
                <a:sym typeface="华文楷体" charset="0"/>
              </a:rPr>
              <a:t>包含</a:t>
            </a:r>
            <a:r>
              <a:rPr lang="en-US" altLang="zh-CN" sz="2000" dirty="0">
                <a:latin typeface="Times New Roman" panose="02020603050405020304" pitchFamily="18" charset="0"/>
                <a:ea typeface="方正楷体简体" charset="-122"/>
                <a:sym typeface="华文楷体" charset="0"/>
              </a:rPr>
              <a:t>45</a:t>
            </a:r>
            <a:r>
              <a:rPr lang="zh-CN" altLang="en-US" sz="2000" dirty="0">
                <a:latin typeface="Times New Roman" panose="02020603050405020304" pitchFamily="18" charset="0"/>
                <a:ea typeface="方正楷体简体" charset="-122"/>
                <a:sym typeface="华文楷体" charset="0"/>
              </a:rPr>
              <a:t>项</a:t>
            </a:r>
            <a:r>
              <a:rPr lang="zh-CN" altLang="en-US" sz="2000" dirty="0" smtClean="0">
                <a:latin typeface="Times New Roman" panose="02020603050405020304" pitchFamily="18" charset="0"/>
                <a:ea typeface="方正楷体简体" charset="-122"/>
                <a:sym typeface="华文楷体" charset="0"/>
              </a:rPr>
              <a:t>。</a:t>
            </a:r>
            <a:endParaRPr lang="en-US" altLang="zh-CN" sz="2000" dirty="0" smtClean="0">
              <a:latin typeface="Times New Roman" panose="02020603050405020304" pitchFamily="18" charset="0"/>
              <a:ea typeface="方正楷体简体" charset="-122"/>
              <a:sym typeface="华文楷体" charset="0"/>
            </a:endParaRPr>
          </a:p>
          <a:p>
            <a:pPr eaLnBrk="1" hangingPunct="1">
              <a:buNone/>
            </a:pPr>
            <a:r>
              <a:rPr lang="en-US" altLang="zh-CN" sz="2000" dirty="0" smtClean="0">
                <a:solidFill>
                  <a:srgbClr val="FF0000"/>
                </a:solidFill>
                <a:latin typeface="Times New Roman" panose="02020603050405020304" pitchFamily="18" charset="0"/>
                <a:ea typeface="方正楷体简体" charset="-122"/>
                <a:sym typeface="华文楷体" charset="0"/>
              </a:rPr>
              <a:t>       </a:t>
            </a:r>
            <a:r>
              <a:rPr lang="zh-CN" altLang="en-US" sz="2000" dirty="0" smtClean="0">
                <a:solidFill>
                  <a:srgbClr val="FF0000"/>
                </a:solidFill>
                <a:latin typeface="Times New Roman" panose="02020603050405020304" pitchFamily="18" charset="0"/>
                <a:ea typeface="方正楷体简体" charset="-122"/>
                <a:sym typeface="华文楷体" charset="0"/>
              </a:rPr>
              <a:t>目前，省综合评标评审专家库已在全省</a:t>
            </a:r>
            <a:r>
              <a:rPr lang="en-US" altLang="zh-CN" sz="2000" dirty="0" smtClean="0">
                <a:solidFill>
                  <a:srgbClr val="FF0000"/>
                </a:solidFill>
                <a:latin typeface="Times New Roman" panose="02020603050405020304" pitchFamily="18" charset="0"/>
                <a:ea typeface="方正楷体简体" charset="-122"/>
                <a:sym typeface="华文楷体" charset="0"/>
              </a:rPr>
              <a:t>21</a:t>
            </a:r>
            <a:r>
              <a:rPr lang="zh-CN" altLang="en-US" sz="2000" dirty="0" smtClean="0">
                <a:solidFill>
                  <a:srgbClr val="FF0000"/>
                </a:solidFill>
                <a:latin typeface="Times New Roman" panose="02020603050405020304" pitchFamily="18" charset="0"/>
                <a:ea typeface="方正楷体简体" charset="-122"/>
                <a:sym typeface="华文楷体" charset="0"/>
              </a:rPr>
              <a:t>个地区（含所辖县（市））</a:t>
            </a:r>
            <a:endParaRPr lang="en-US" altLang="zh-CN" sz="2000" dirty="0" smtClean="0">
              <a:solidFill>
                <a:srgbClr val="FF0000"/>
              </a:solidFill>
              <a:latin typeface="Times New Roman" panose="02020603050405020304" pitchFamily="18" charset="0"/>
              <a:ea typeface="方正楷体简体" charset="-122"/>
              <a:sym typeface="华文楷体" charset="0"/>
            </a:endParaRPr>
          </a:p>
          <a:p>
            <a:pPr eaLnBrk="1" hangingPunct="1">
              <a:buNone/>
            </a:pPr>
            <a:r>
              <a:rPr lang="zh-CN" altLang="en-US" sz="2000" dirty="0" smtClean="0">
                <a:solidFill>
                  <a:srgbClr val="FF0000"/>
                </a:solidFill>
                <a:latin typeface="Times New Roman" panose="02020603050405020304" pitchFamily="18" charset="0"/>
                <a:ea typeface="方正楷体简体" charset="-122"/>
                <a:sym typeface="华文楷体" charset="0"/>
              </a:rPr>
              <a:t>共计</a:t>
            </a:r>
            <a:r>
              <a:rPr lang="en-US" altLang="zh-CN" sz="2000" dirty="0" smtClean="0">
                <a:solidFill>
                  <a:srgbClr val="FF0000"/>
                </a:solidFill>
                <a:latin typeface="Times New Roman" panose="02020603050405020304" pitchFamily="18" charset="0"/>
                <a:ea typeface="方正楷体简体" charset="-122"/>
                <a:sym typeface="华文楷体" charset="0"/>
              </a:rPr>
              <a:t>74</a:t>
            </a:r>
            <a:r>
              <a:rPr lang="zh-CN" altLang="en-US" sz="2000" dirty="0" smtClean="0">
                <a:solidFill>
                  <a:srgbClr val="FF0000"/>
                </a:solidFill>
                <a:latin typeface="Times New Roman" panose="02020603050405020304" pitchFamily="18" charset="0"/>
                <a:ea typeface="方正楷体简体" charset="-122"/>
                <a:sym typeface="华文楷体" charset="0"/>
              </a:rPr>
              <a:t>个单位开通专家库抽取终端，发放终端</a:t>
            </a:r>
            <a:r>
              <a:rPr lang="en-US" altLang="zh-CN" sz="2000" dirty="0" smtClean="0">
                <a:solidFill>
                  <a:srgbClr val="FF0000"/>
                </a:solidFill>
                <a:latin typeface="Times New Roman" panose="02020603050405020304" pitchFamily="18" charset="0"/>
                <a:ea typeface="方正楷体简体" charset="-122"/>
                <a:sym typeface="华文楷体" charset="0"/>
              </a:rPr>
              <a:t>CA</a:t>
            </a:r>
            <a:r>
              <a:rPr lang="zh-CN" altLang="en-US" sz="2000" dirty="0" smtClean="0">
                <a:solidFill>
                  <a:srgbClr val="FF0000"/>
                </a:solidFill>
                <a:latin typeface="Times New Roman" panose="02020603050405020304" pitchFamily="18" charset="0"/>
                <a:ea typeface="方正楷体简体" charset="-122"/>
                <a:sym typeface="华文楷体" charset="0"/>
              </a:rPr>
              <a:t>数字证书</a:t>
            </a:r>
            <a:r>
              <a:rPr lang="en-US" altLang="zh-CN" sz="2000" dirty="0" smtClean="0">
                <a:solidFill>
                  <a:srgbClr val="FF0000"/>
                </a:solidFill>
                <a:latin typeface="Times New Roman" panose="02020603050405020304" pitchFamily="18" charset="0"/>
                <a:ea typeface="方正楷体简体" charset="-122"/>
                <a:sym typeface="华文楷体" charset="0"/>
              </a:rPr>
              <a:t>100</a:t>
            </a:r>
            <a:r>
              <a:rPr lang="zh-CN" altLang="en-US" sz="2000" dirty="0" smtClean="0">
                <a:solidFill>
                  <a:srgbClr val="FF0000"/>
                </a:solidFill>
                <a:latin typeface="Times New Roman" panose="02020603050405020304" pitchFamily="18" charset="0"/>
                <a:ea typeface="方正楷体简体" charset="-122"/>
                <a:sym typeface="华文楷体" charset="0"/>
              </a:rPr>
              <a:t>多个。</a:t>
            </a:r>
            <a:endParaRPr lang="zh-CN" altLang="en-US" sz="2000" dirty="0">
              <a:solidFill>
                <a:srgbClr val="FF0000"/>
              </a:solidFill>
              <a:latin typeface="Times New Roman" panose="02020603050405020304" pitchFamily="18" charset="0"/>
              <a:ea typeface="方正楷体简体" charset="-122"/>
              <a:sym typeface="华文楷体" charset="0"/>
            </a:endParaRPr>
          </a:p>
          <a:p>
            <a:pPr eaLnBrk="1" hangingPunct="1">
              <a:buNone/>
            </a:pPr>
            <a:r>
              <a:rPr lang="zh-CN" altLang="en-US" sz="2000" dirty="0">
                <a:solidFill>
                  <a:srgbClr val="FF0000"/>
                </a:solidFill>
                <a:latin typeface="方正楷体简体" charset="-122"/>
                <a:ea typeface="方正楷体简体" charset="-122"/>
              </a:rPr>
              <a:t>              </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ln>
            <a:miter/>
          </a:ln>
        </p:spPr>
        <p:txBody>
          <a:bodyPr vert="horz" wrap="square" lIns="91440" tIns="45720" rIns="91440" bIns="45720" numCol="1" rtlCol="0" anchor="ctr" anchorCtr="0" compatLnSpc="1">
            <a:normAutofit fontScale="90000"/>
          </a:bodyPr>
          <a:lstStyle/>
          <a:p>
            <a:pPr marL="0" marR="0" lvl="0" indent="0" algn="l" defTabSz="914400" rtl="0" eaLnBrk="1" fontAlgn="b" latinLnBrk="0" hangingPunct="1">
              <a:spcBef>
                <a:spcPct val="0"/>
              </a:spcBef>
              <a:spcAft>
                <a:spcPts val="0"/>
              </a:spcAft>
              <a:buClrTx/>
              <a:buSzTx/>
              <a:buFontTx/>
              <a:buNone/>
              <a:defRPr/>
            </a:pPr>
            <a: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t/>
            </a:r>
            <a:br>
              <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rPr>
            </a:br>
            <a:r>
              <a:rPr lang="zh-CN" altLang="en-US" sz="3200" strike="noStrike" noProof="1">
                <a:solidFill>
                  <a:srgbClr val="0070C0"/>
                </a:solidFill>
                <a:latin typeface="宋体" panose="02010600030101010101" pitchFamily="2" charset="-122"/>
                <a:ea typeface="宋体" panose="02010600030101010101" pitchFamily="2" charset="-122"/>
                <a:sym typeface="+mn-ea"/>
              </a:rPr>
              <a:t>专家评标评审工作发展趋势</a:t>
            </a:r>
            <a:endParaRPr kumimoji="0" lang="zh-CN" altLang="en-US" sz="4400" b="0" i="0" u="none" strike="noStrike" kern="1200" cap="none" spc="0" normalizeH="0" baseline="0" noProof="0" dirty="0" smtClean="0">
              <a:ln>
                <a:noFill/>
              </a:ln>
              <a:solidFill>
                <a:schemeClr val="tx2"/>
              </a:solidFill>
              <a:effectLst/>
              <a:uLnTx/>
              <a:uFillTx/>
              <a:latin typeface="+mj-lt"/>
              <a:ea typeface="宋体" panose="02010600030101010101" pitchFamily="2" charset="-122"/>
              <a:cs typeface="+mj-cs"/>
            </a:endParaRPr>
          </a:p>
        </p:txBody>
      </p:sp>
      <p:sp>
        <p:nvSpPr>
          <p:cNvPr id="14338" name="内容占位符 2"/>
          <p:cNvSpPr>
            <a:spLocks noGrp="1"/>
          </p:cNvSpPr>
          <p:nvPr>
            <p:ph idx="1"/>
          </p:nvPr>
        </p:nvSpPr>
        <p:spPr>
          <a:ln>
            <a:miter/>
          </a:ln>
        </p:spPr>
        <p:txBody>
          <a:bodyPr wrap="square" lIns="91440" tIns="45720" rIns="91440" bIns="45720" anchor="t"/>
          <a:lstStyle/>
          <a:p>
            <a:pPr marL="0" lvl="0" indent="0" eaLnBrk="1" hangingPunct="1">
              <a:buNone/>
            </a:pPr>
            <a:r>
              <a:rPr lang="en-US" altLang="zh-CN" sz="2000" dirty="0">
                <a:ea typeface="宋体" panose="02010600030101010101" pitchFamily="2" charset="-122"/>
              </a:rPr>
              <a:t>  </a:t>
            </a:r>
            <a:r>
              <a:rPr lang="en-US" altLang="zh-CN" sz="2000" dirty="0">
                <a:latin typeface="宋体" panose="02010600030101010101" pitchFamily="2" charset="-122"/>
                <a:ea typeface="宋体" panose="02010600030101010101" pitchFamily="2" charset="-122"/>
              </a:rPr>
              <a:t> </a:t>
            </a:r>
            <a:endParaRPr lang="zh-CN" altLang="en-US" sz="2400" dirty="0">
              <a:solidFill>
                <a:srgbClr val="0070C0"/>
              </a:solidFill>
              <a:latin typeface="宋体" panose="02010600030101010101" pitchFamily="2" charset="-122"/>
              <a:ea typeface="宋体" panose="02010600030101010101" pitchFamily="2" charset="-122"/>
            </a:endParaRPr>
          </a:p>
          <a:p>
            <a:pPr marL="0" lvl="0" indent="0" eaLnBrk="1" hangingPunct="1">
              <a:buNone/>
            </a:pPr>
            <a:r>
              <a:rPr lang="zh-CN" altLang="en-US" sz="2400" dirty="0">
                <a:ea typeface="宋体" panose="02010600030101010101" pitchFamily="2" charset="-122"/>
              </a:rPr>
              <a:t>     </a:t>
            </a:r>
            <a:endParaRPr lang="zh-CN" altLang="en-US" sz="2000" b="1" dirty="0">
              <a:latin typeface="宋体" panose="02010600030101010101" pitchFamily="2" charset="-122"/>
              <a:ea typeface="宋体" panose="02010600030101010101" pitchFamily="2" charset="-122"/>
            </a:endParaRPr>
          </a:p>
          <a:p>
            <a:pPr marL="0" lvl="0" indent="0">
              <a:buNone/>
            </a:pPr>
            <a:r>
              <a:rPr lang="zh-CN" altLang="en-US" sz="2200" dirty="0">
                <a:latin typeface="宋体" panose="02010600030101010101" pitchFamily="2" charset="-122"/>
                <a:ea typeface="宋体" panose="02010600030101010101" pitchFamily="2" charset="-122"/>
                <a:sym typeface="华文楷体" charset="0"/>
              </a:rPr>
              <a:t>     ·</a:t>
            </a:r>
            <a:r>
              <a:rPr lang="zh-CN" altLang="en-US" sz="2200" dirty="0">
                <a:latin typeface="方正楷体简体" charset="-122"/>
                <a:ea typeface="方正楷体简体" charset="-122"/>
                <a:sym typeface="华文楷体" charset="0"/>
              </a:rPr>
              <a:t>在线管理（个人资料完善、修改；请假；历史记录查看）</a:t>
            </a:r>
          </a:p>
          <a:p>
            <a:pPr marL="0" lvl="0" indent="0">
              <a:buNone/>
            </a:pPr>
            <a:r>
              <a:rPr lang="zh-CN" altLang="en-US" sz="2200" dirty="0">
                <a:latin typeface="宋体" panose="02010600030101010101" pitchFamily="2" charset="-122"/>
                <a:ea typeface="宋体" panose="02010600030101010101" pitchFamily="2" charset="-122"/>
                <a:sym typeface="华文楷体" charset="0"/>
              </a:rPr>
              <a:t>     ·</a:t>
            </a:r>
            <a:r>
              <a:rPr lang="zh-CN" altLang="en-US" sz="2200" dirty="0">
                <a:latin typeface="方正楷体简体" charset="-122"/>
                <a:ea typeface="方正楷体简体" charset="-122"/>
                <a:sym typeface="华文楷体" charset="0"/>
              </a:rPr>
              <a:t>在线评标（获取评标所需文件，远程异地评标）</a:t>
            </a:r>
          </a:p>
          <a:p>
            <a:pPr marL="0" lvl="0" indent="0">
              <a:buNone/>
            </a:pPr>
            <a:r>
              <a:rPr lang="zh-CN" altLang="en-US" sz="2200" dirty="0">
                <a:latin typeface="宋体" panose="02010600030101010101" pitchFamily="2" charset="-122"/>
                <a:ea typeface="宋体" panose="02010600030101010101" pitchFamily="2" charset="-122"/>
                <a:sym typeface="华文楷体" charset="0"/>
              </a:rPr>
              <a:t>     ·</a:t>
            </a:r>
            <a:r>
              <a:rPr lang="zh-CN" altLang="en-US" sz="2200" dirty="0">
                <a:latin typeface="方正楷体简体" charset="-122"/>
                <a:ea typeface="方正楷体简体" charset="-122"/>
                <a:sym typeface="华文楷体" charset="0"/>
              </a:rPr>
              <a:t>在线调度（选择就近评标席位）</a:t>
            </a:r>
          </a:p>
          <a:p>
            <a:pPr marL="0" lvl="0" indent="0">
              <a:buNone/>
            </a:pPr>
            <a:r>
              <a:rPr lang="zh-CN" altLang="en-US" sz="2200" dirty="0">
                <a:latin typeface="宋体" panose="02010600030101010101" pitchFamily="2" charset="-122"/>
                <a:ea typeface="宋体" panose="02010600030101010101" pitchFamily="2" charset="-122"/>
                <a:sym typeface="华文楷体" charset="0"/>
              </a:rPr>
              <a:t>     ·</a:t>
            </a:r>
            <a:r>
              <a:rPr lang="zh-CN" altLang="en-US" sz="2200" dirty="0">
                <a:latin typeface="方正楷体简体" charset="-122"/>
                <a:ea typeface="方正楷体简体" charset="-122"/>
                <a:sym typeface="华文楷体" charset="0"/>
              </a:rPr>
              <a:t>在线获取报酬（自动获取报酬、结算费用）</a:t>
            </a:r>
          </a:p>
          <a:p>
            <a:pPr marL="0" lvl="0" indent="0">
              <a:buNone/>
            </a:pPr>
            <a:r>
              <a:rPr lang="zh-CN" altLang="en-US" sz="2200" dirty="0">
                <a:latin typeface="宋体" panose="02010600030101010101" pitchFamily="2" charset="-122"/>
                <a:ea typeface="宋体" panose="02010600030101010101" pitchFamily="2" charset="-122"/>
                <a:sym typeface="华文楷体" charset="0"/>
              </a:rPr>
              <a:t>     ·</a:t>
            </a:r>
            <a:r>
              <a:rPr lang="zh-CN" altLang="en-US" sz="2200" dirty="0">
                <a:latin typeface="方正楷体简体" charset="-122"/>
                <a:ea typeface="方正楷体简体" charset="-122"/>
                <a:sym typeface="华文楷体" charset="0"/>
              </a:rPr>
              <a:t>在线接受监管（行政监督部门提示信息）</a:t>
            </a:r>
          </a:p>
          <a:p>
            <a:pPr marL="0" lvl="0" indent="0">
              <a:buNone/>
            </a:pPr>
            <a:r>
              <a:rPr lang="zh-CN" altLang="en-US" sz="2000" dirty="0">
                <a:latin typeface="宋体" panose="02010600030101010101" pitchFamily="2" charset="-122"/>
                <a:ea typeface="宋体" panose="02010600030101010101" pitchFamily="2" charset="-122"/>
                <a:sym typeface="华文楷体" charset="0"/>
              </a:rPr>
              <a:t>          </a:t>
            </a:r>
            <a:endParaRPr lang="zh-CN" altLang="en-US" sz="2000" dirty="0">
              <a:latin typeface="宋体" panose="02010600030101010101" pitchFamily="2" charset="-122"/>
              <a:ea typeface="宋体" panose="02010600030101010101" pitchFamily="2" charset="-122"/>
            </a:endParaRP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177</TotalTime>
  <Words>3352</Words>
  <Application>Microsoft Office PowerPoint</Application>
  <PresentationFormat>全屏显示(4:3)</PresentationFormat>
  <Paragraphs>381</Paragraphs>
  <Slides>31</Slides>
  <Notes>25</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暗香扑面</vt:lpstr>
      <vt:lpstr>广东省综合评标评审专家库 和评标评审专家管理相关办法</vt:lpstr>
      <vt:lpstr>广东省综合评标评审专家库 和评标评审专家管理相关办法</vt:lpstr>
      <vt:lpstr>PowerPoint 演示文稿</vt:lpstr>
      <vt:lpstr>  广东省综合评标专家库（2010 - 2016）</vt:lpstr>
      <vt:lpstr>PowerPoint 演示文稿</vt:lpstr>
      <vt:lpstr> 广东省综合评标评审专家库（2017 -   ）</vt:lpstr>
      <vt:lpstr>PowerPoint 演示文稿</vt:lpstr>
      <vt:lpstr> 专家库业务范围</vt:lpstr>
      <vt:lpstr> 专家评标评审工作发展趋势</vt:lpstr>
      <vt:lpstr>PowerPoint 演示文稿</vt:lpstr>
      <vt:lpstr>PowerPoint 演示文稿</vt:lpstr>
      <vt:lpstr>专家库和专家管理 </vt:lpstr>
      <vt:lpstr>  关于专家酬劳暂行标准</vt:lpstr>
      <vt:lpstr>  关于专家酬劳暂行标准</vt:lpstr>
      <vt:lpstr> 关于专家酬劳暂行标准</vt:lpstr>
      <vt:lpstr>关于专家酬劳暂行标准</vt:lpstr>
      <vt:lpstr> 关于专家酬劳暂行标准</vt:lpstr>
      <vt:lpstr>关于专家酬劳暂行标准</vt:lpstr>
      <vt:lpstr> 关于专家酬劳暂行标准</vt:lpstr>
      <vt:lpstr> 关于专家考评暂行办法</vt:lpstr>
      <vt:lpstr> 关于专家考评暂行办法</vt:lpstr>
      <vt:lpstr>PowerPoint 演示文稿</vt:lpstr>
      <vt:lpstr>PowerPoint 演示文稿</vt:lpstr>
      <vt:lpstr> 关于专家考评暂行办法</vt:lpstr>
      <vt:lpstr> 评标委员会及评标专家特点</vt:lpstr>
      <vt:lpstr> “数”说专家评标评审</vt:lpstr>
      <vt:lpstr> “数”说专家评标评审</vt:lpstr>
      <vt:lpstr> “数”说专家评标评审 </vt:lpstr>
      <vt:lpstr> “数”说专家评标评审 </vt:lpstr>
      <vt:lpstr> “数”说专家评标评审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赵丛云</cp:lastModifiedBy>
  <cp:revision>347</cp:revision>
  <cp:lastPrinted>2017-11-17T03:19:00Z</cp:lastPrinted>
  <dcterms:created xsi:type="dcterms:W3CDTF">2014-10-08T01:03:00Z</dcterms:created>
  <dcterms:modified xsi:type="dcterms:W3CDTF">2017-12-13T08:01:52Z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2052-10.1.0.6930</vt:lpwstr>
  </property>
</Properties>
</file>