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7" r:id="rId5"/>
    <p:sldMasterId id="2147483702" r:id="rId6"/>
    <p:sldMasterId id="2147483717" r:id="rId7"/>
  </p:sldMasterIdLst>
  <p:notesMasterIdLst>
    <p:notesMasterId r:id="rId10"/>
  </p:notesMasterIdLst>
  <p:sldIdLst>
    <p:sldId id="256" r:id="rId8"/>
    <p:sldId id="278" r:id="rId9"/>
    <p:sldId id="271" r:id="rId11"/>
    <p:sldId id="257" r:id="rId12"/>
    <p:sldId id="272" r:id="rId13"/>
    <p:sldId id="258" r:id="rId14"/>
    <p:sldId id="273" r:id="rId15"/>
    <p:sldId id="276" r:id="rId16"/>
    <p:sldId id="259" r:id="rId17"/>
    <p:sldId id="260" r:id="rId18"/>
    <p:sldId id="281" r:id="rId19"/>
    <p:sldId id="263" r:id="rId20"/>
    <p:sldId id="280" r:id="rId21"/>
    <p:sldId id="264" r:id="rId22"/>
    <p:sldId id="265" r:id="rId23"/>
    <p:sldId id="266" r:id="rId24"/>
    <p:sldId id="274" r:id="rId25"/>
    <p:sldId id="275" r:id="rId26"/>
    <p:sldId id="277" r:id="rId27"/>
    <p:sldId id="279" r:id="rId28"/>
    <p:sldId id="269" r:id="rId29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156" y="240"/>
      </p:cViewPr>
      <p:guideLst>
        <p:guide orient="horz" pos="2160"/>
        <p:guide pos="2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gs" Target="tags/tag8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F8F92F-0183-47A4-B62E-CF1D631AA2A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7043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ltHorz">
            <a:fgClr>
              <a:srgbClr val="317ABD"/>
            </a:fgClr>
            <a:bgClr>
              <a:srgbClr val="0069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4865" y="2683581"/>
            <a:ext cx="8797898" cy="34047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525" b="1" i="0" u="none" strike="noStrike" kern="1200" cap="none" spc="225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新点</a:t>
            </a:r>
            <a:endParaRPr kumimoji="0" lang="zh-CN" altLang="en-US" sz="21525" b="1" i="0" u="none" strike="noStrike" kern="1200" cap="none" spc="225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587" y="6632575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587" y="0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4138" y="0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74138" y="6630988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863" y="225425"/>
            <a:ext cx="8802688" cy="6407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r="110" b="8185"/>
          <a:stretch>
            <a:fillRect/>
          </a:stretch>
        </p:blipFill>
        <p:spPr>
          <a:xfrm>
            <a:off x="10103" y="0"/>
            <a:ext cx="9133898" cy="6858000"/>
          </a:xfrm>
          <a:custGeom>
            <a:avLst/>
            <a:gdLst>
              <a:gd name="connsiteX0" fmla="*/ 0 w 12178531"/>
              <a:gd name="connsiteY0" fmla="*/ 0 h 6858000"/>
              <a:gd name="connsiteX1" fmla="*/ 12178531 w 12178531"/>
              <a:gd name="connsiteY1" fmla="*/ 0 h 6858000"/>
              <a:gd name="connsiteX2" fmla="*/ 12178531 w 12178531"/>
              <a:gd name="connsiteY2" fmla="*/ 6858000 h 6858000"/>
              <a:gd name="connsiteX3" fmla="*/ 0 w 121785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531" h="6858000">
                <a:moveTo>
                  <a:pt x="0" y="0"/>
                </a:moveTo>
                <a:lnTo>
                  <a:pt x="12178531" y="0"/>
                </a:lnTo>
                <a:lnTo>
                  <a:pt x="1217853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9459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263525"/>
            <a:ext cx="846138" cy="2571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9448800" y="2392363"/>
          <a:ext cx="32385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1300" y="0"/>
            <a:ext cx="74613" cy="620713"/>
          </a:xfrm>
          <a:prstGeom prst="rect">
            <a:avLst/>
          </a:prstGeom>
          <a:solidFill>
            <a:srgbClr val="3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738" y="225425"/>
            <a:ext cx="34925" cy="395288"/>
          </a:xfrm>
          <a:prstGeom prst="rect">
            <a:avLst/>
          </a:prstGeom>
          <a:solidFill>
            <a:srgbClr val="3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48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263525"/>
            <a:ext cx="846138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22859" y="793115"/>
            <a:ext cx="9103044" cy="60883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448800" y="2392363"/>
          <a:ext cx="32385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ltHorz">
            <a:fgClr>
              <a:srgbClr val="317ABD"/>
            </a:fgClr>
            <a:bgClr>
              <a:srgbClr val="0069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4865" y="2683581"/>
            <a:ext cx="8797898" cy="34047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525" b="1" i="0" u="none" strike="noStrike" kern="1200" cap="none" spc="225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新点</a:t>
            </a:r>
            <a:endParaRPr kumimoji="0" lang="zh-CN" altLang="en-US" sz="21525" b="1" i="0" u="none" strike="noStrike" kern="1200" cap="none" spc="225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587" y="6632575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587" y="0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4138" y="0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74138" y="6630988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863" y="225425"/>
            <a:ext cx="8802688" cy="6407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r="110" b="8185"/>
          <a:stretch>
            <a:fillRect/>
          </a:stretch>
        </p:blipFill>
        <p:spPr>
          <a:xfrm>
            <a:off x="10103" y="0"/>
            <a:ext cx="9133898" cy="6858000"/>
          </a:xfrm>
          <a:custGeom>
            <a:avLst/>
            <a:gdLst>
              <a:gd name="connsiteX0" fmla="*/ 0 w 12178531"/>
              <a:gd name="connsiteY0" fmla="*/ 0 h 6858000"/>
              <a:gd name="connsiteX1" fmla="*/ 12178531 w 12178531"/>
              <a:gd name="connsiteY1" fmla="*/ 0 h 6858000"/>
              <a:gd name="connsiteX2" fmla="*/ 12178531 w 12178531"/>
              <a:gd name="connsiteY2" fmla="*/ 6858000 h 6858000"/>
              <a:gd name="connsiteX3" fmla="*/ 0 w 121785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531" h="6858000">
                <a:moveTo>
                  <a:pt x="0" y="0"/>
                </a:moveTo>
                <a:lnTo>
                  <a:pt x="12178531" y="0"/>
                </a:lnTo>
                <a:lnTo>
                  <a:pt x="1217853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379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263525"/>
            <a:ext cx="846138" cy="2571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9448800" y="2392363"/>
          <a:ext cx="32385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1300" y="0"/>
            <a:ext cx="74613" cy="620713"/>
          </a:xfrm>
          <a:prstGeom prst="rect">
            <a:avLst/>
          </a:prstGeom>
          <a:solidFill>
            <a:srgbClr val="3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738" y="225425"/>
            <a:ext cx="34925" cy="395288"/>
          </a:xfrm>
          <a:prstGeom prst="rect">
            <a:avLst/>
          </a:prstGeom>
          <a:solidFill>
            <a:srgbClr val="3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820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263525"/>
            <a:ext cx="846138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22859" y="793115"/>
            <a:ext cx="9103044" cy="60883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448800" y="2392363"/>
          <a:ext cx="32385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ltHorz">
            <a:fgClr>
              <a:srgbClr val="317ABD"/>
            </a:fgClr>
            <a:bgClr>
              <a:srgbClr val="0069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4865" y="2683581"/>
            <a:ext cx="8797898" cy="34047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525" b="1" i="0" u="none" strike="noStrike" kern="1200" cap="none" spc="225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新点</a:t>
            </a:r>
            <a:endParaRPr kumimoji="0" lang="zh-CN" altLang="en-US" sz="21525" b="1" i="0" u="none" strike="noStrike" kern="1200" cap="none" spc="225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587" y="6632575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587" y="0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4138" y="0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74138" y="6630988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863" y="225425"/>
            <a:ext cx="8802688" cy="6407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r="110" b="8185"/>
          <a:stretch>
            <a:fillRect/>
          </a:stretch>
        </p:blipFill>
        <p:spPr>
          <a:xfrm>
            <a:off x="10103" y="0"/>
            <a:ext cx="9133898" cy="6858000"/>
          </a:xfrm>
          <a:custGeom>
            <a:avLst/>
            <a:gdLst>
              <a:gd name="connsiteX0" fmla="*/ 0 w 12178531"/>
              <a:gd name="connsiteY0" fmla="*/ 0 h 6858000"/>
              <a:gd name="connsiteX1" fmla="*/ 12178531 w 12178531"/>
              <a:gd name="connsiteY1" fmla="*/ 0 h 6858000"/>
              <a:gd name="connsiteX2" fmla="*/ 12178531 w 12178531"/>
              <a:gd name="connsiteY2" fmla="*/ 6858000 h 6858000"/>
              <a:gd name="connsiteX3" fmla="*/ 0 w 121785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531" h="6858000">
                <a:moveTo>
                  <a:pt x="0" y="0"/>
                </a:moveTo>
                <a:lnTo>
                  <a:pt x="12178531" y="0"/>
                </a:lnTo>
                <a:lnTo>
                  <a:pt x="1217853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8131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263525"/>
            <a:ext cx="846138" cy="2571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9448800" y="2392363"/>
          <a:ext cx="32385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1300" y="0"/>
            <a:ext cx="74613" cy="620713"/>
          </a:xfrm>
          <a:prstGeom prst="rect">
            <a:avLst/>
          </a:prstGeom>
          <a:solidFill>
            <a:srgbClr val="3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738" y="225425"/>
            <a:ext cx="34925" cy="395288"/>
          </a:xfrm>
          <a:prstGeom prst="rect">
            <a:avLst/>
          </a:prstGeom>
          <a:solidFill>
            <a:srgbClr val="3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915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263525"/>
            <a:ext cx="846138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22859" y="793115"/>
            <a:ext cx="9103044" cy="60883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448800" y="2392363"/>
          <a:ext cx="32385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ltHorz">
            <a:fgClr>
              <a:srgbClr val="317ABD"/>
            </a:fgClr>
            <a:bgClr>
              <a:srgbClr val="0069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4865" y="2683581"/>
            <a:ext cx="8797898" cy="34047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525" b="1" i="0" u="none" strike="noStrike" kern="1200" cap="none" spc="225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新点</a:t>
            </a:r>
            <a:endParaRPr kumimoji="0" lang="zh-CN" altLang="en-US" sz="21525" b="1" i="0" u="none" strike="noStrike" kern="1200" cap="none" spc="225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587" y="6632575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587" y="0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4138" y="0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74138" y="6630988"/>
            <a:ext cx="171450" cy="225425"/>
          </a:xfrm>
          <a:prstGeom prst="rect">
            <a:avLst/>
          </a:prstGeom>
          <a:solidFill>
            <a:srgbClr val="F1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863" y="225425"/>
            <a:ext cx="8802688" cy="6407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r="110" b="8185"/>
          <a:stretch>
            <a:fillRect/>
          </a:stretch>
        </p:blipFill>
        <p:spPr>
          <a:xfrm>
            <a:off x="10103" y="0"/>
            <a:ext cx="9133898" cy="6858000"/>
          </a:xfrm>
          <a:custGeom>
            <a:avLst/>
            <a:gdLst>
              <a:gd name="connsiteX0" fmla="*/ 0 w 12178531"/>
              <a:gd name="connsiteY0" fmla="*/ 0 h 6858000"/>
              <a:gd name="connsiteX1" fmla="*/ 12178531 w 12178531"/>
              <a:gd name="connsiteY1" fmla="*/ 0 h 6858000"/>
              <a:gd name="connsiteX2" fmla="*/ 12178531 w 12178531"/>
              <a:gd name="connsiteY2" fmla="*/ 6858000 h 6858000"/>
              <a:gd name="connsiteX3" fmla="*/ 0 w 121785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8531" h="6858000">
                <a:moveTo>
                  <a:pt x="0" y="0"/>
                </a:moveTo>
                <a:lnTo>
                  <a:pt x="12178531" y="0"/>
                </a:lnTo>
                <a:lnTo>
                  <a:pt x="1217853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2467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263525"/>
            <a:ext cx="846138" cy="2571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9448800" y="2392363"/>
          <a:ext cx="32385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1300" y="0"/>
            <a:ext cx="74613" cy="620713"/>
          </a:xfrm>
          <a:prstGeom prst="rect">
            <a:avLst/>
          </a:prstGeom>
          <a:solidFill>
            <a:srgbClr val="3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738" y="225425"/>
            <a:ext cx="34925" cy="395288"/>
          </a:xfrm>
          <a:prstGeom prst="rect">
            <a:avLst/>
          </a:prstGeom>
          <a:solidFill>
            <a:srgbClr val="3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349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0" y="263525"/>
            <a:ext cx="846138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22859" y="793115"/>
            <a:ext cx="9103044" cy="60883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448800" y="2392363"/>
          <a:ext cx="32385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4B2B5-F622-4CF2-869F-983C4D8E43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457200" y="21066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600" normalizeH="0" baseline="0" noProof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金融平台</a:t>
            </a:r>
            <a:r>
              <a:rPr kumimoji="0" lang="en-US" altLang="zh-CN" sz="4400" b="0" i="0" u="none" strike="noStrike" kern="1200" cap="none" spc="600" normalizeH="0" baseline="0" noProof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-</a:t>
            </a:r>
            <a:r>
              <a:rPr kumimoji="0" lang="zh-CN" altLang="en-US" sz="4400" b="0" i="0" u="none" strike="noStrike" kern="1200" cap="none" spc="600" normalizeH="0" baseline="0" noProof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电子保函使用手册</a:t>
            </a:r>
            <a:endParaRPr kumimoji="0" lang="zh-CN" altLang="en-US" sz="4400" b="0" i="0" u="none" strike="noStrike" kern="1200" cap="none" spc="600" normalizeH="0" baseline="0" noProof="1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4515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69925" y="3565525"/>
            <a:ext cx="6891338" cy="630238"/>
          </a:xfrm>
          <a:ln/>
        </p:spPr>
        <p:txBody>
          <a:bodyPr vert="horz" wrap="square" lIns="101600" tIns="38100" rIns="76200" bIns="38100" anchor="t" anchorCtr="0"/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</a:pPr>
            <a:r>
              <a:rPr lang="zh-CN" altLang="en-US" sz="2400" kern="1200" dirty="0">
                <a:solidFill>
                  <a:srgbClr val="A3A3E0"/>
                </a:solidFill>
                <a:latin typeface="+mn-lt"/>
                <a:ea typeface="+mn-ea"/>
                <a:cs typeface="+mn-cs"/>
              </a:rPr>
              <a:t>订正日期 ：</a:t>
            </a:r>
            <a:r>
              <a:rPr lang="en-US" altLang="zh-CN" sz="2400" kern="1200" dirty="0">
                <a:solidFill>
                  <a:srgbClr val="A3A3E0"/>
                </a:solidFill>
                <a:latin typeface="+mn-lt"/>
                <a:ea typeface="+mn-ea"/>
                <a:cs typeface="+mn-cs"/>
              </a:rPr>
              <a:t>2020</a:t>
            </a:r>
            <a:r>
              <a:rPr lang="zh-CN" altLang="en-US" sz="2400" kern="1200" dirty="0">
                <a:solidFill>
                  <a:srgbClr val="A3A3E0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CN" sz="2400" kern="1200" dirty="0">
                <a:solidFill>
                  <a:srgbClr val="A3A3E0"/>
                </a:solidFill>
                <a:latin typeface="+mn-lt"/>
                <a:ea typeface="+mn-ea"/>
                <a:cs typeface="+mn-cs"/>
              </a:rPr>
              <a:t>6</a:t>
            </a:r>
            <a:r>
              <a:rPr lang="zh-CN" altLang="en-US" sz="2400" kern="1200" dirty="0">
                <a:solidFill>
                  <a:srgbClr val="A3A3E0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CN" sz="2400" kern="1200" dirty="0">
                <a:solidFill>
                  <a:srgbClr val="A3A3E0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CN" altLang="en-US" sz="2400" kern="1200" dirty="0">
                <a:solidFill>
                  <a:srgbClr val="A3A3E0"/>
                </a:solidFill>
                <a:latin typeface="+mn-lt"/>
                <a:ea typeface="+mn-ea"/>
                <a:cs typeface="+mn-cs"/>
              </a:rPr>
              <a:t>号</a:t>
            </a:r>
            <a:endParaRPr lang="zh-CN" altLang="en-US" sz="2400" kern="1200" dirty="0">
              <a:solidFill>
                <a:srgbClr val="A3A3E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en-US" sz="2000" dirty="0"/>
              <a:t>信息确认</a:t>
            </a:r>
            <a:r>
              <a:rPr lang="zh-CN" altLang="zh-CN" sz="2000" dirty="0"/>
              <a:t> </a:t>
            </a:r>
            <a:r>
              <a:rPr lang="zh-CN" altLang="en-US" sz="1200" dirty="0"/>
              <a:t>》验证通过后，点击提交申请，进入提交申请授信页面</a:t>
            </a:r>
            <a:endParaRPr lang="zh-CN" altLang="zh-CN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196340"/>
            <a:ext cx="7454900" cy="482663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60642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协议签订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》进入协议签订界面，认真阅读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投标保证保险投保单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协议内容，如同意，进入下一步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756" name="文本框 5"/>
          <p:cNvSpPr txBox="1"/>
          <p:nvPr/>
        </p:nvSpPr>
        <p:spPr>
          <a:xfrm>
            <a:off x="1181100" y="192088"/>
            <a:ext cx="7134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河源市电子保函服务平台</a:t>
            </a:r>
            <a:r>
              <a:rPr lang="en-US" altLang="zh-CN" sz="2800" dirty="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r>
              <a:rPr lang="zh-CN" alt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申请协议签订</a:t>
            </a:r>
            <a:endParaRPr lang="zh-CN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4757" name="组合 6"/>
          <p:cNvGrpSpPr/>
          <p:nvPr/>
        </p:nvGrpSpPr>
        <p:grpSpPr>
          <a:xfrm>
            <a:off x="711200" y="238125"/>
            <a:ext cx="328613" cy="365125"/>
            <a:chOff x="158427" y="161791"/>
            <a:chExt cx="438843" cy="422331"/>
          </a:xfrm>
        </p:grpSpPr>
        <p:sp>
          <p:nvSpPr>
            <p:cNvPr id="8" name="矩形 7"/>
            <p:cNvSpPr/>
            <p:nvPr/>
          </p:nvSpPr>
          <p:spPr>
            <a:xfrm>
              <a:off x="158427" y="161791"/>
              <a:ext cx="281554" cy="28155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15716" y="302568"/>
              <a:ext cx="281554" cy="28155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340485"/>
            <a:ext cx="5276215" cy="5189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zh-CN" sz="2800" dirty="0"/>
              <a:t>协议签章 </a:t>
            </a:r>
            <a:r>
              <a:rPr lang="zh-CN" altLang="en-US" sz="1600" dirty="0"/>
              <a:t>》</a:t>
            </a:r>
            <a:r>
              <a:rPr lang="zh-CN" altLang="zh-CN" sz="1600" dirty="0"/>
              <a:t>阅读协议后点击签章进行签章，签章完成点击下一步进行支付保费。</a:t>
            </a:r>
            <a:endParaRPr lang="zh-CN" altLang="zh-CN" sz="1600" dirty="0"/>
          </a:p>
        </p:txBody>
      </p:sp>
      <p:pic>
        <p:nvPicPr>
          <p:cNvPr id="7577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88" y="1136650"/>
            <a:ext cx="7594600" cy="474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60642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协议签章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阅读协议后点击签章进行签章，签章完成点击下一步进行支付保费。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804" name="文本框 5"/>
          <p:cNvSpPr txBox="1"/>
          <p:nvPr/>
        </p:nvSpPr>
        <p:spPr>
          <a:xfrm>
            <a:off x="1181100" y="192088"/>
            <a:ext cx="7134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河源市电子保函服务平台</a:t>
            </a:r>
            <a:r>
              <a:rPr lang="en-US" altLang="zh-CN" sz="2800" dirty="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r>
              <a:rPr lang="zh-CN" alt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申请协议签订</a:t>
            </a:r>
            <a:endParaRPr lang="zh-CN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6805" name="组合 6"/>
          <p:cNvGrpSpPr/>
          <p:nvPr/>
        </p:nvGrpSpPr>
        <p:grpSpPr>
          <a:xfrm>
            <a:off x="711200" y="238125"/>
            <a:ext cx="328613" cy="365125"/>
            <a:chOff x="158427" y="161791"/>
            <a:chExt cx="438843" cy="422331"/>
          </a:xfrm>
        </p:grpSpPr>
        <p:sp>
          <p:nvSpPr>
            <p:cNvPr id="8" name="矩形 7"/>
            <p:cNvSpPr/>
            <p:nvPr/>
          </p:nvSpPr>
          <p:spPr>
            <a:xfrm>
              <a:off x="158427" y="161791"/>
              <a:ext cx="281554" cy="28155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15716" y="302568"/>
              <a:ext cx="281554" cy="28155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7680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1700213"/>
            <a:ext cx="8047038" cy="410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935038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zh-CN" sz="2800" dirty="0"/>
              <a:t>保费支付 </a:t>
            </a:r>
            <a:r>
              <a:rPr lang="zh-CN" altLang="en-US" sz="1600" dirty="0"/>
              <a:t>》</a:t>
            </a:r>
            <a:r>
              <a:rPr lang="zh-CN" altLang="zh-CN" sz="1600" dirty="0"/>
              <a:t>协议签章后，进入保费支付页面</a:t>
            </a:r>
            <a:r>
              <a:rPr lang="zh-CN" altLang="en-US" sz="1600" dirty="0"/>
              <a:t>，通过手机银行或者网上银行，或者银行柜台转账，使用在</a:t>
            </a:r>
            <a:r>
              <a:rPr lang="zh-CN" altLang="en-US" sz="2400" dirty="0">
                <a:solidFill>
                  <a:srgbClr val="FF0000"/>
                </a:solidFill>
              </a:rPr>
              <a:t>会员端录入的基本户账户</a:t>
            </a:r>
            <a:r>
              <a:rPr lang="zh-CN" altLang="en-US" sz="1600" dirty="0"/>
              <a:t>转到到以下地址进行缴款。</a:t>
            </a:r>
            <a:r>
              <a:rPr lang="zh-CN" altLang="zh-CN" sz="1600" dirty="0">
                <a:solidFill>
                  <a:srgbClr val="FF0000"/>
                </a:solidFill>
              </a:rPr>
              <a:t>保费支付完成后，点击查询到账</a:t>
            </a:r>
            <a:r>
              <a:rPr lang="zh-CN" altLang="en-US" sz="1600" dirty="0">
                <a:solidFill>
                  <a:srgbClr val="FF0000"/>
                </a:solidFill>
              </a:rPr>
              <a:t>。注：生成保函后，除交易中心或者招标人终止招标、或重新修改项目保证金外，其它情况一律不给于退保。</a:t>
            </a:r>
            <a:endParaRPr lang="zh-CN" altLang="zh-CN" sz="1600" dirty="0"/>
          </a:p>
        </p:txBody>
      </p:sp>
      <p:sp>
        <p:nvSpPr>
          <p:cNvPr id="77827" name="标题 3073"/>
          <p:cNvSpPr txBox="1"/>
          <p:nvPr/>
        </p:nvSpPr>
        <p:spPr>
          <a:xfrm>
            <a:off x="395288" y="5984875"/>
            <a:ext cx="5832475" cy="468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2"/>
                </a:solidFill>
              </a:rPr>
              <a:t>查询到账后自进入生产保函，生成后进入下一步，保函发放。</a:t>
            </a:r>
            <a:endParaRPr lang="zh-CN" altLang="zh-CN" sz="1600" dirty="0">
              <a:solidFill>
                <a:schemeClr val="tx2"/>
              </a:solidFill>
            </a:endParaRPr>
          </a:p>
        </p:txBody>
      </p:sp>
      <p:pic>
        <p:nvPicPr>
          <p:cNvPr id="7782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163" y="1392238"/>
            <a:ext cx="7075487" cy="437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935038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zh-CN" sz="2800" dirty="0"/>
              <a:t>生成保函 </a:t>
            </a:r>
            <a:r>
              <a:rPr lang="zh-CN" altLang="en-US" sz="1600" dirty="0"/>
              <a:t>》</a:t>
            </a:r>
            <a:r>
              <a:rPr lang="zh-CN" altLang="zh-CN" sz="1600" dirty="0"/>
              <a:t>保费支付完成后，会生成一份协议（申请方）和一份电子保函（担保方），可供预览和下载。</a:t>
            </a:r>
            <a:endParaRPr lang="zh-CN" altLang="zh-CN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196340"/>
            <a:ext cx="7261225" cy="484060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标题 3073"/>
          <p:cNvSpPr>
            <a:spLocks noGrp="1"/>
          </p:cNvSpPr>
          <p:nvPr>
            <p:ph type="title"/>
          </p:nvPr>
        </p:nvSpPr>
        <p:spPr>
          <a:xfrm>
            <a:off x="703263" y="404813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zh-CN" sz="2800" dirty="0"/>
              <a:t>查看保函 </a:t>
            </a:r>
            <a:r>
              <a:rPr lang="zh-CN" altLang="en-US" sz="1600" dirty="0"/>
              <a:t>》在首页</a:t>
            </a:r>
            <a:r>
              <a:rPr lang="en-US" altLang="zh-CN" sz="1600" dirty="0"/>
              <a:t>-</a:t>
            </a:r>
            <a:r>
              <a:rPr lang="zh-CN" altLang="en-US" sz="1600" dirty="0"/>
              <a:t>用户中心</a:t>
            </a:r>
            <a:r>
              <a:rPr lang="en-US" altLang="zh-CN" sz="1600" dirty="0"/>
              <a:t>-</a:t>
            </a:r>
            <a:r>
              <a:rPr lang="zh-CN" altLang="en-US" sz="1600" dirty="0"/>
              <a:t>我的订单</a:t>
            </a:r>
            <a:r>
              <a:rPr lang="en-US" altLang="zh-CN" sz="1600" dirty="0"/>
              <a:t>-</a:t>
            </a:r>
            <a:r>
              <a:rPr lang="zh-CN" altLang="en-US" sz="1600" dirty="0"/>
              <a:t>我的投标保函 内可以查看自己的申请中和申请完成的保函。</a:t>
            </a:r>
            <a:endParaRPr lang="zh-CN" altLang="en-US" sz="1600" dirty="0"/>
          </a:p>
        </p:txBody>
      </p:sp>
      <p:pic>
        <p:nvPicPr>
          <p:cNvPr id="798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8" y="1412875"/>
            <a:ext cx="8108950" cy="424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标题 3073"/>
          <p:cNvSpPr>
            <a:spLocks noGrp="1"/>
          </p:cNvSpPr>
          <p:nvPr>
            <p:ph type="title"/>
          </p:nvPr>
        </p:nvSpPr>
        <p:spPr>
          <a:xfrm>
            <a:off x="703263" y="404813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en-US" sz="2800" dirty="0"/>
              <a:t>发票申请</a:t>
            </a:r>
            <a:r>
              <a:rPr lang="zh-CN" altLang="zh-CN" sz="2800" dirty="0"/>
              <a:t> </a:t>
            </a:r>
            <a:r>
              <a:rPr lang="zh-CN" altLang="en-US" sz="1600" dirty="0"/>
              <a:t>》保函发放完成后，在保函发放的“账单信息”处理，点击</a:t>
            </a:r>
            <a:r>
              <a:rPr lang="en-US" altLang="zh-CN" sz="1600" dirty="0"/>
              <a:t>【</a:t>
            </a:r>
            <a:r>
              <a:rPr lang="zh-CN" altLang="en-US" sz="1600" dirty="0"/>
              <a:t>未申请</a:t>
            </a:r>
            <a:r>
              <a:rPr lang="en-US" altLang="zh-CN" sz="1600" dirty="0"/>
              <a:t>】</a:t>
            </a:r>
            <a:r>
              <a:rPr lang="zh-CN" altLang="en-US" sz="1600" dirty="0"/>
              <a:t>进行电子发票的申请</a:t>
            </a:r>
            <a:endParaRPr lang="zh-CN" altLang="en-US" sz="1600" dirty="0"/>
          </a:p>
        </p:txBody>
      </p:sp>
      <p:pic>
        <p:nvPicPr>
          <p:cNvPr id="808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600" y="1368425"/>
            <a:ext cx="7670800" cy="4121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内容占位符 1"/>
          <p:cNvSpPr>
            <a:spLocks noGrp="1"/>
          </p:cNvSpPr>
          <p:nvPr>
            <p:ph type="title"/>
          </p:nvPr>
        </p:nvSpPr>
        <p:spPr>
          <a:xfrm>
            <a:off x="703263" y="404813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>
              <a:buClrTx/>
              <a:buSzTx/>
              <a:buFontTx/>
            </a:pPr>
            <a:r>
              <a:rPr lang="zh-CN" altLang="en-US" sz="2400" dirty="0"/>
              <a:t>会员端交纳成功查询 </a:t>
            </a:r>
            <a:r>
              <a:rPr lang="zh-CN" altLang="en-US" sz="1600" dirty="0"/>
              <a:t>》 </a:t>
            </a:r>
            <a:r>
              <a:rPr lang="en-US" altLang="zh-CN" sz="1800" dirty="0"/>
              <a:t>【</a:t>
            </a:r>
            <a:r>
              <a:rPr lang="zh-CN" altLang="en-US" sz="1800" dirty="0"/>
              <a:t>工程业务</a:t>
            </a:r>
            <a:r>
              <a:rPr lang="en-US" altLang="zh-CN" sz="1800" dirty="0"/>
              <a:t>】--【</a:t>
            </a:r>
            <a:r>
              <a:rPr lang="zh-CN" altLang="en-US" sz="1800" dirty="0"/>
              <a:t>业务管理</a:t>
            </a:r>
            <a:r>
              <a:rPr lang="en-US" altLang="zh-CN" sz="1800" dirty="0"/>
              <a:t>】--【</a:t>
            </a:r>
            <a:r>
              <a:rPr lang="zh-CN" altLang="en-US" sz="1800" dirty="0"/>
              <a:t>电子保函交纳保证金查询</a:t>
            </a:r>
            <a:r>
              <a:rPr lang="en-US" altLang="zh-CN" sz="1800" dirty="0"/>
              <a:t>】</a:t>
            </a:r>
            <a:endParaRPr lang="zh-CN" altLang="en-US" sz="1800" dirty="0"/>
          </a:p>
        </p:txBody>
      </p:sp>
      <p:pic>
        <p:nvPicPr>
          <p:cNvPr id="8192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1412875"/>
            <a:ext cx="8250238" cy="4183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内容占位符 1"/>
          <p:cNvSpPr>
            <a:spLocks noGrp="1"/>
          </p:cNvSpPr>
          <p:nvPr>
            <p:ph type="title"/>
          </p:nvPr>
        </p:nvSpPr>
        <p:spPr>
          <a:xfrm>
            <a:off x="703263" y="404813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>
              <a:buClrTx/>
              <a:buSzTx/>
              <a:buFontTx/>
            </a:pPr>
            <a:r>
              <a:rPr lang="zh-CN" altLang="en-US" sz="2400" dirty="0"/>
              <a:t>保函的使用 </a:t>
            </a:r>
            <a:r>
              <a:rPr lang="zh-CN" altLang="en-US" sz="1600" dirty="0"/>
              <a:t>》 </a:t>
            </a:r>
            <a:r>
              <a:rPr lang="zh-CN" altLang="en-US" sz="1400" dirty="0"/>
              <a:t>纸质标把密文电子保函打印做进标书即可，电子标把密文电子保函上传到保证金交纳证明即可。</a:t>
            </a:r>
            <a:endParaRPr lang="zh-CN" altLang="en-US" sz="1400" dirty="0"/>
          </a:p>
        </p:txBody>
      </p:sp>
      <p:pic>
        <p:nvPicPr>
          <p:cNvPr id="8294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341438"/>
            <a:ext cx="6197600" cy="292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3644900"/>
            <a:ext cx="4435475" cy="242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539" name="文本框 15"/>
          <p:cNvSpPr txBox="1"/>
          <p:nvPr/>
        </p:nvSpPr>
        <p:spPr>
          <a:xfrm>
            <a:off x="1181100" y="192088"/>
            <a:ext cx="6054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河源市电子保单（函）开具使用流程</a:t>
            </a:r>
            <a:endParaRPr lang="zh-CN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5540" name="组合 16"/>
          <p:cNvGrpSpPr/>
          <p:nvPr/>
        </p:nvGrpSpPr>
        <p:grpSpPr>
          <a:xfrm>
            <a:off x="711200" y="238125"/>
            <a:ext cx="328613" cy="365125"/>
            <a:chOff x="158427" y="161791"/>
            <a:chExt cx="438843" cy="422331"/>
          </a:xfrm>
        </p:grpSpPr>
        <p:sp>
          <p:nvSpPr>
            <p:cNvPr id="18" name="矩形 17"/>
            <p:cNvSpPr/>
            <p:nvPr/>
          </p:nvSpPr>
          <p:spPr>
            <a:xfrm>
              <a:off x="158427" y="161791"/>
              <a:ext cx="281554" cy="28155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15716" y="302568"/>
              <a:ext cx="281554" cy="28155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矩形: 圆角 24"/>
          <p:cNvSpPr/>
          <p:nvPr/>
        </p:nvSpPr>
        <p:spPr>
          <a:xfrm>
            <a:off x="1077913" y="1692275"/>
            <a:ext cx="1514475" cy="815975"/>
          </a:xfrm>
          <a:prstGeom prst="roundRect">
            <a:avLst>
              <a:gd name="adj" fmla="val 7494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标段报名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: 圆角 26"/>
          <p:cNvSpPr/>
          <p:nvPr/>
        </p:nvSpPr>
        <p:spPr>
          <a:xfrm>
            <a:off x="3852863" y="1744663"/>
            <a:ext cx="936625" cy="749300"/>
          </a:xfrm>
          <a:prstGeom prst="roundRect">
            <a:avLst>
              <a:gd name="adj" fmla="val 11671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保函平台登录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矩形: 圆角 27"/>
          <p:cNvSpPr/>
          <p:nvPr/>
        </p:nvSpPr>
        <p:spPr>
          <a:xfrm>
            <a:off x="5443538" y="1722438"/>
            <a:ext cx="935038" cy="804863"/>
          </a:xfrm>
          <a:prstGeom prst="roundRect">
            <a:avLst>
              <a:gd name="adj" fmla="val 6675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企业信息完善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: 圆角 28"/>
          <p:cNvSpPr/>
          <p:nvPr/>
        </p:nvSpPr>
        <p:spPr>
          <a:xfrm>
            <a:off x="7035800" y="1751013"/>
            <a:ext cx="1216025" cy="749300"/>
          </a:xfrm>
          <a:prstGeom prst="roundRect">
            <a:avLst>
              <a:gd name="adj" fmla="val 9168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选择金融机构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箭头: 右 31"/>
          <p:cNvSpPr/>
          <p:nvPr/>
        </p:nvSpPr>
        <p:spPr>
          <a:xfrm rot="5400000">
            <a:off x="7438231" y="2770981"/>
            <a:ext cx="528638" cy="355600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: 圆角 32"/>
          <p:cNvSpPr/>
          <p:nvPr/>
        </p:nvSpPr>
        <p:spPr>
          <a:xfrm>
            <a:off x="7094538" y="5013325"/>
            <a:ext cx="1216025" cy="785813"/>
          </a:xfrm>
          <a:prstGeom prst="roundRect">
            <a:avLst>
              <a:gd name="adj" fmla="val 6675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添加经办人信息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: 圆角 34"/>
          <p:cNvSpPr/>
          <p:nvPr/>
        </p:nvSpPr>
        <p:spPr>
          <a:xfrm>
            <a:off x="5443538" y="5037138"/>
            <a:ext cx="935038" cy="785813"/>
          </a:xfrm>
          <a:prstGeom prst="roundRect">
            <a:avLst>
              <a:gd name="adj" fmla="val 9173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申请协议签订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: 圆角 35"/>
          <p:cNvSpPr/>
          <p:nvPr/>
        </p:nvSpPr>
        <p:spPr>
          <a:xfrm>
            <a:off x="7035800" y="3368675"/>
            <a:ext cx="1216025" cy="833438"/>
          </a:xfrm>
          <a:prstGeom prst="roundRect">
            <a:avLst>
              <a:gd name="adj" fmla="val 9173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已报名的标段选择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箭头: 右 36"/>
          <p:cNvSpPr/>
          <p:nvPr/>
        </p:nvSpPr>
        <p:spPr>
          <a:xfrm flipH="1">
            <a:off x="6524625" y="5238750"/>
            <a:ext cx="368300" cy="382588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: 圆角 38"/>
          <p:cNvSpPr/>
          <p:nvPr/>
        </p:nvSpPr>
        <p:spPr>
          <a:xfrm>
            <a:off x="5443538" y="3368675"/>
            <a:ext cx="935038" cy="833438"/>
          </a:xfrm>
          <a:prstGeom prst="roundRect">
            <a:avLst>
              <a:gd name="adj" fmla="val 6675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费用支付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9"/>
          <p:cNvSpPr txBox="1"/>
          <p:nvPr/>
        </p:nvSpPr>
        <p:spPr>
          <a:xfrm>
            <a:off x="815975" y="1135063"/>
            <a:ext cx="2200275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公共资源交易平台</a:t>
            </a:r>
            <a:endParaRPr lang="en-US" altLang="zh-CN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矩形: 圆角 40"/>
          <p:cNvSpPr/>
          <p:nvPr/>
        </p:nvSpPr>
        <p:spPr>
          <a:xfrm>
            <a:off x="3852863" y="3365500"/>
            <a:ext cx="936625" cy="835025"/>
          </a:xfrm>
          <a:prstGeom prst="roundRect">
            <a:avLst>
              <a:gd name="adj" fmla="val 6675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系统生成保函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: 圆角 41"/>
          <p:cNvSpPr/>
          <p:nvPr/>
        </p:nvSpPr>
        <p:spPr>
          <a:xfrm>
            <a:off x="3852863" y="5037138"/>
            <a:ext cx="936625" cy="785813"/>
          </a:xfrm>
          <a:prstGeom prst="roundRect">
            <a:avLst>
              <a:gd name="adj" fmla="val 9173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发票申请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: 圆角 38"/>
          <p:cNvSpPr/>
          <p:nvPr/>
        </p:nvSpPr>
        <p:spPr>
          <a:xfrm>
            <a:off x="1039813" y="3371850"/>
            <a:ext cx="1514475" cy="830263"/>
          </a:xfrm>
          <a:prstGeom prst="roundRect">
            <a:avLst>
              <a:gd name="adj" fmla="val 6675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电子保单（函）交纳成功查询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箭头: 右 30"/>
          <p:cNvSpPr/>
          <p:nvPr/>
        </p:nvSpPr>
        <p:spPr>
          <a:xfrm>
            <a:off x="6513513" y="1935163"/>
            <a:ext cx="390525" cy="381000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箭头: 右 29"/>
          <p:cNvSpPr/>
          <p:nvPr/>
        </p:nvSpPr>
        <p:spPr>
          <a:xfrm>
            <a:off x="4916488" y="1935163"/>
            <a:ext cx="390525" cy="382588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矩形: 圆角 38"/>
          <p:cNvSpPr/>
          <p:nvPr/>
        </p:nvSpPr>
        <p:spPr>
          <a:xfrm>
            <a:off x="1039813" y="4995863"/>
            <a:ext cx="1514475" cy="733425"/>
          </a:xfrm>
          <a:prstGeom prst="roundRect">
            <a:avLst>
              <a:gd name="adj" fmla="val 6675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电子保单（函）的使用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箭头: 右 29"/>
          <p:cNvSpPr/>
          <p:nvPr/>
        </p:nvSpPr>
        <p:spPr>
          <a:xfrm>
            <a:off x="3203575" y="1935163"/>
            <a:ext cx="390525" cy="382588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箭头: 右 31"/>
          <p:cNvSpPr/>
          <p:nvPr/>
        </p:nvSpPr>
        <p:spPr>
          <a:xfrm rot="5400000">
            <a:off x="7415213" y="4414838"/>
            <a:ext cx="528638" cy="354013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箭头: 右 36"/>
          <p:cNvSpPr/>
          <p:nvPr/>
        </p:nvSpPr>
        <p:spPr>
          <a:xfrm flipH="1">
            <a:off x="4916488" y="3594100"/>
            <a:ext cx="369888" cy="382588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箭头: 右 36"/>
          <p:cNvSpPr/>
          <p:nvPr/>
        </p:nvSpPr>
        <p:spPr>
          <a:xfrm flipH="1">
            <a:off x="3203575" y="3595688"/>
            <a:ext cx="368300" cy="382588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箭头: 右 31"/>
          <p:cNvSpPr/>
          <p:nvPr/>
        </p:nvSpPr>
        <p:spPr>
          <a:xfrm rot="5400000">
            <a:off x="1570831" y="4452144"/>
            <a:ext cx="528638" cy="355600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箭头: 右 31"/>
          <p:cNvSpPr/>
          <p:nvPr/>
        </p:nvSpPr>
        <p:spPr>
          <a:xfrm rot="5400000">
            <a:off x="4056856" y="4452144"/>
            <a:ext cx="528638" cy="355600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箭头: 右 31"/>
          <p:cNvSpPr/>
          <p:nvPr/>
        </p:nvSpPr>
        <p:spPr>
          <a:xfrm rot="5400000" flipH="1">
            <a:off x="5646738" y="4479925"/>
            <a:ext cx="528638" cy="354013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732213" y="1069975"/>
            <a:ext cx="4727575" cy="5022850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566" name="文本框 80"/>
          <p:cNvSpPr txBox="1"/>
          <p:nvPr/>
        </p:nvSpPr>
        <p:spPr>
          <a:xfrm>
            <a:off x="4200525" y="1165225"/>
            <a:ext cx="349726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电子保函服务平台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圆角矩形 4"/>
          <p:cNvSpPr/>
          <p:nvPr/>
        </p:nvSpPr>
        <p:spPr>
          <a:xfrm>
            <a:off x="611188" y="1001713"/>
            <a:ext cx="2405063" cy="516413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8" grpId="0" animBg="1"/>
      <p:bldP spid="39" grpId="0"/>
      <p:bldP spid="40" grpId="0" animBg="1"/>
      <p:bldP spid="41" grpId="0" animBg="1"/>
      <p:bldP spid="44" grpId="0" animBg="1"/>
      <p:bldP spid="52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971" name="文本框 17"/>
          <p:cNvSpPr txBox="1"/>
          <p:nvPr/>
        </p:nvSpPr>
        <p:spPr>
          <a:xfrm>
            <a:off x="1181100" y="192088"/>
            <a:ext cx="77835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河源市公共资源交易平台</a:t>
            </a:r>
            <a:r>
              <a:rPr lang="en-US" altLang="zh-CN" sz="2800" dirty="0">
                <a:solidFill>
                  <a:srgbClr val="FFFFFF"/>
                </a:solidFill>
                <a:latin typeface="Calibri" panose="020F0502020204030204" pitchFamily="34" charset="0"/>
              </a:rPr>
              <a:t>—</a:t>
            </a:r>
            <a:r>
              <a:rPr lang="zh-CN" alt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电子保单（函）使用</a:t>
            </a:r>
            <a:endParaRPr lang="zh-CN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3972" name="组合 18"/>
          <p:cNvGrpSpPr/>
          <p:nvPr/>
        </p:nvGrpSpPr>
        <p:grpSpPr>
          <a:xfrm>
            <a:off x="711200" y="238125"/>
            <a:ext cx="328613" cy="365125"/>
            <a:chOff x="158427" y="161791"/>
            <a:chExt cx="438843" cy="422331"/>
          </a:xfrm>
        </p:grpSpPr>
        <p:sp>
          <p:nvSpPr>
            <p:cNvPr id="20" name="矩形 19"/>
            <p:cNvSpPr/>
            <p:nvPr/>
          </p:nvSpPr>
          <p:spPr>
            <a:xfrm>
              <a:off x="158427" y="161791"/>
              <a:ext cx="281554" cy="28155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15716" y="302568"/>
              <a:ext cx="281554" cy="28155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3973" name="内容占位符 1"/>
          <p:cNvSpPr>
            <a:spLocks noGrp="1"/>
          </p:cNvSpPr>
          <p:nvPr>
            <p:ph idx="1"/>
          </p:nvPr>
        </p:nvSpPr>
        <p:spPr>
          <a:xfrm>
            <a:off x="409575" y="4149725"/>
            <a:ext cx="8237538" cy="1871663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zh-CN" sz="2800" dirty="0"/>
              <a:t>电子标，只需要把电子密文保单（函）上传到“保证金缴纳证明”节点即可。开标后代理一样需要明文保单（函）打印出来给专家评审审核。</a:t>
            </a:r>
            <a:endParaRPr lang="zh-CN" altLang="zh-CN" sz="2800" dirty="0"/>
          </a:p>
        </p:txBody>
      </p:sp>
      <p:sp>
        <p:nvSpPr>
          <p:cNvPr id="83974" name="内容占位符 1"/>
          <p:cNvSpPr txBox="1"/>
          <p:nvPr/>
        </p:nvSpPr>
        <p:spPr>
          <a:xfrm>
            <a:off x="417513" y="1196975"/>
            <a:ext cx="8229600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/>
            <a:r>
              <a:rPr lang="zh-CN" altLang="zh-CN" sz="2800" dirty="0">
                <a:solidFill>
                  <a:srgbClr val="000000"/>
                </a:solidFill>
              </a:rPr>
              <a:t>纸质标，请询问招标代理或查看公告是否有写明做为现场手持材料进行递交，还是做进标书。把成功开具的电子保单（函）</a:t>
            </a:r>
            <a:r>
              <a:rPr lang="en-US" altLang="zh-CN" sz="2800" dirty="0">
                <a:solidFill>
                  <a:srgbClr val="000000"/>
                </a:solidFill>
              </a:rPr>
              <a:t>PDF</a:t>
            </a:r>
            <a:r>
              <a:rPr lang="zh-CN" altLang="zh-CN" sz="2800" dirty="0">
                <a:solidFill>
                  <a:srgbClr val="000000"/>
                </a:solidFill>
              </a:rPr>
              <a:t>文件打印出来，作为到现场递交的手持材料即可。招标代理在开标时间可以打印明文保单（函）信息，可以进行匹对核对。保单号具有全国唯一性的特质。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922338" y="2457450"/>
            <a:ext cx="0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 21"/>
          <p:cNvSpPr/>
          <p:nvPr>
            <p:custDataLst>
              <p:tags r:id="rId2"/>
            </p:custDataLst>
          </p:nvPr>
        </p:nvSpPr>
        <p:spPr>
          <a:xfrm>
            <a:off x="922338" y="2616200"/>
            <a:ext cx="1003300" cy="1231900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任意多边形 22"/>
          <p:cNvSpPr/>
          <p:nvPr>
            <p:custDataLst>
              <p:tags r:id="rId3"/>
            </p:custDataLst>
          </p:nvPr>
        </p:nvSpPr>
        <p:spPr>
          <a:xfrm>
            <a:off x="1925638" y="3133725"/>
            <a:ext cx="682625" cy="714375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997" name="文本框 25"/>
          <p:cNvSpPr txBox="1"/>
          <p:nvPr>
            <p:custDataLst>
              <p:tags r:id="rId4"/>
            </p:custDataLst>
          </p:nvPr>
        </p:nvSpPr>
        <p:spPr>
          <a:xfrm>
            <a:off x="1979613" y="3209925"/>
            <a:ext cx="573087" cy="5842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PA-文本框 20"/>
          <p:cNvSpPr txBox="1"/>
          <p:nvPr>
            <p:custDataLst>
              <p:tags r:id="rId5"/>
            </p:custDataLst>
          </p:nvPr>
        </p:nvSpPr>
        <p:spPr>
          <a:xfrm flipH="1">
            <a:off x="2603812" y="3085207"/>
            <a:ext cx="5498788" cy="762893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kern="0" cap="none" spc="150" normalizeH="0" baseline="0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至此完成办理，谢谢查阅！</a:t>
            </a:r>
            <a:endParaRPr kumimoji="0" lang="zh-CN" altLang="en-US" sz="3200" kern="0" cap="none" spc="150" normalizeH="0" baseline="0" noProof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6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3073"/>
          <p:cNvSpPr>
            <a:spLocks noGrp="1"/>
          </p:cNvSpPr>
          <p:nvPr>
            <p:ph type="ctrTitle"/>
          </p:nvPr>
        </p:nvSpPr>
        <p:spPr>
          <a:xfrm>
            <a:off x="685800" y="190500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zh-CN" sz="2800" kern="1200" dirty="0">
                <a:latin typeface="+mj-lt"/>
                <a:ea typeface="+mj-ea"/>
                <a:cs typeface="+mj-cs"/>
              </a:rPr>
              <a:t>首页 </a:t>
            </a:r>
            <a:r>
              <a:rPr lang="zh-CN" altLang="en-US" sz="1600" kern="1200" dirty="0">
                <a:latin typeface="+mj-lt"/>
                <a:ea typeface="+mj-ea"/>
                <a:cs typeface="+mj-cs"/>
              </a:rPr>
              <a:t>》</a:t>
            </a:r>
            <a:r>
              <a:rPr lang="zh-CN" altLang="zh-CN" sz="1600" kern="1200" dirty="0">
                <a:latin typeface="+mj-lt"/>
                <a:ea typeface="+mj-ea"/>
                <a:cs typeface="+mj-cs"/>
              </a:rPr>
              <a:t>进入首页</a:t>
            </a:r>
            <a:r>
              <a:rPr lang="en-US" altLang="zh-CN" sz="1600" kern="1200" dirty="0">
                <a:latin typeface="+mj-lt"/>
                <a:ea typeface="+mj-ea"/>
                <a:cs typeface="+mj-cs"/>
              </a:rPr>
              <a:t>http://14.215.227.219:81/financeplatform/</a:t>
            </a:r>
            <a:r>
              <a:rPr lang="zh-CN" altLang="zh-CN" sz="1600" kern="1200" dirty="0">
                <a:latin typeface="+mj-lt"/>
                <a:ea typeface="+mj-ea"/>
                <a:cs typeface="+mj-cs"/>
              </a:rPr>
              <a:t>后，插入</a:t>
            </a:r>
            <a:r>
              <a:rPr lang="en-US" altLang="zh-CN" sz="1600" kern="1200" dirty="0">
                <a:latin typeface="+mj-lt"/>
                <a:ea typeface="+mj-ea"/>
                <a:cs typeface="+mj-cs"/>
              </a:rPr>
              <a:t>CA</a:t>
            </a:r>
            <a:r>
              <a:rPr lang="zh-CN" altLang="en-US" sz="1600" kern="1200" dirty="0">
                <a:latin typeface="+mj-lt"/>
                <a:ea typeface="+mj-ea"/>
                <a:cs typeface="+mj-cs"/>
              </a:rPr>
              <a:t>锁 并</a:t>
            </a:r>
            <a:r>
              <a:rPr lang="zh-CN" altLang="zh-CN" sz="1600" kern="1200" dirty="0">
                <a:latin typeface="+mj-lt"/>
                <a:ea typeface="+mj-ea"/>
                <a:cs typeface="+mj-cs"/>
              </a:rPr>
              <a:t>点击</a:t>
            </a:r>
            <a:r>
              <a:rPr lang="en-US" altLang="zh-CN" sz="1600" kern="1200" dirty="0">
                <a:latin typeface="+mj-lt"/>
                <a:ea typeface="+mj-ea"/>
                <a:cs typeface="+mj-cs"/>
              </a:rPr>
              <a:t>CA</a:t>
            </a:r>
            <a:r>
              <a:rPr lang="zh-CN" altLang="en-US" sz="1600" kern="1200" dirty="0">
                <a:latin typeface="+mj-lt"/>
                <a:ea typeface="+mj-ea"/>
                <a:cs typeface="+mj-cs"/>
              </a:rPr>
              <a:t>登陆</a:t>
            </a:r>
            <a:r>
              <a:rPr lang="zh-CN" altLang="zh-CN" sz="1600" kern="1200" dirty="0">
                <a:latin typeface="+mj-lt"/>
                <a:ea typeface="+mj-ea"/>
                <a:cs typeface="+mj-cs"/>
              </a:rPr>
              <a:t> </a:t>
            </a:r>
            <a:endParaRPr lang="zh-CN" altLang="zh-CN" sz="1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8" y="1052513"/>
            <a:ext cx="8185150" cy="455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标题 3073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zh-CN" sz="2800" dirty="0"/>
              <a:t>登陆 </a:t>
            </a:r>
            <a:r>
              <a:rPr lang="zh-CN" altLang="en-US" sz="1600" dirty="0"/>
              <a:t>》</a:t>
            </a:r>
            <a:r>
              <a:rPr lang="zh-CN" altLang="zh-CN" sz="1600" dirty="0"/>
              <a:t>登陆成功后，选择产品（本次以保函为例） 选择我的保函进行申请保函的模块</a:t>
            </a:r>
            <a:endParaRPr lang="zh-CN" altLang="zh-CN" sz="1600" dirty="0"/>
          </a:p>
        </p:txBody>
      </p:sp>
      <p:pic>
        <p:nvPicPr>
          <p:cNvPr id="675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025" y="1484313"/>
            <a:ext cx="8235950" cy="416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0064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en-US" sz="2800" dirty="0"/>
              <a:t>完善信息</a:t>
            </a:r>
            <a:r>
              <a:rPr lang="zh-CN" altLang="zh-CN" sz="2800" dirty="0"/>
              <a:t> </a:t>
            </a:r>
            <a:r>
              <a:rPr lang="zh-CN" altLang="en-US" sz="1600" dirty="0"/>
              <a:t>》</a:t>
            </a:r>
            <a:r>
              <a:rPr lang="zh-CN" altLang="zh-CN" sz="1600" dirty="0"/>
              <a:t>登陆成功后，</a:t>
            </a:r>
            <a:r>
              <a:rPr lang="zh-CN" altLang="en-US" sz="1600" dirty="0"/>
              <a:t>在第一次登录系统使用前，需要在</a:t>
            </a:r>
            <a:r>
              <a:rPr lang="en-US" altLang="zh-CN" sz="1600" dirty="0"/>
              <a:t>【</a:t>
            </a:r>
            <a:r>
              <a:rPr lang="zh-CN" altLang="en-US" sz="1600" dirty="0"/>
              <a:t>用户中心</a:t>
            </a:r>
            <a:r>
              <a:rPr lang="en-US" altLang="zh-CN" sz="1600" dirty="0"/>
              <a:t>】</a:t>
            </a:r>
            <a:r>
              <a:rPr lang="zh-CN" altLang="en-US" sz="1600" dirty="0"/>
              <a:t>完善企业信息，填写完成后点击“保存企业信息”，如下</a:t>
            </a:r>
            <a:endParaRPr lang="zh-CN" altLang="zh-CN" sz="1600" dirty="0"/>
          </a:p>
        </p:txBody>
      </p:sp>
      <p:pic>
        <p:nvPicPr>
          <p:cNvPr id="6861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484313"/>
            <a:ext cx="8115300" cy="438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标题 3073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zh-CN" sz="2800" dirty="0"/>
              <a:t>选择金融机构 </a:t>
            </a:r>
            <a:r>
              <a:rPr lang="zh-CN" altLang="en-US" sz="1600" dirty="0"/>
              <a:t>》点击</a:t>
            </a:r>
            <a:r>
              <a:rPr lang="en-US" altLang="zh-CN" sz="1600" dirty="0"/>
              <a:t>【</a:t>
            </a:r>
            <a:r>
              <a:rPr lang="zh-CN" altLang="en-US" sz="1600" dirty="0"/>
              <a:t>产品服务</a:t>
            </a:r>
            <a:r>
              <a:rPr lang="en-US" altLang="zh-CN" sz="1600" dirty="0"/>
              <a:t>】-【</a:t>
            </a:r>
            <a:r>
              <a:rPr lang="zh-CN" altLang="en-US" sz="1600" dirty="0"/>
              <a:t>投标保函</a:t>
            </a:r>
            <a:r>
              <a:rPr lang="en-US" altLang="zh-CN" sz="1600" dirty="0"/>
              <a:t>】</a:t>
            </a:r>
            <a:r>
              <a:rPr lang="zh-CN" altLang="en-US" sz="1600" dirty="0"/>
              <a:t>，点击</a:t>
            </a:r>
            <a:r>
              <a:rPr lang="zh-CN" altLang="zh-CN" sz="1600" dirty="0"/>
              <a:t>选择要申请的金融机构，点击选择</a:t>
            </a:r>
            <a:r>
              <a:rPr lang="zh-CN" altLang="en-US" sz="1600" dirty="0"/>
              <a:t>进入</a:t>
            </a:r>
            <a:r>
              <a:rPr lang="zh-CN" altLang="zh-CN" sz="1600" dirty="0"/>
              <a:t>下一步</a:t>
            </a:r>
            <a:endParaRPr lang="zh-CN" altLang="zh-CN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65" y="1404620"/>
            <a:ext cx="7319010" cy="381190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标题 3073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zh-CN" sz="2800" dirty="0"/>
              <a:t>选择金融机构 </a:t>
            </a:r>
            <a:r>
              <a:rPr lang="zh-CN" altLang="en-US" sz="1600" dirty="0"/>
              <a:t>》点击点击申请，进入可申请保函的标段页面</a:t>
            </a:r>
            <a:endParaRPr lang="zh-CN" altLang="zh-CN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196340"/>
            <a:ext cx="6934200" cy="504634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标题 3073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>
              <a:buClrTx/>
              <a:buSzTx/>
              <a:buFontTx/>
            </a:pPr>
            <a:r>
              <a:rPr lang="zh-CN" altLang="en-US" sz="2800" dirty="0"/>
              <a:t>标段选择界面</a:t>
            </a:r>
            <a:r>
              <a:rPr lang="zh-CN" altLang="en-US" sz="2000" dirty="0"/>
              <a:t>》</a:t>
            </a:r>
            <a:r>
              <a:rPr lang="zh-CN" altLang="en-US" sz="1800" dirty="0"/>
              <a:t>选择想要电子保函交纳的标段，点击“立即申请”按钮，进行申请。</a:t>
            </a:r>
            <a:endParaRPr lang="zh-CN" altLang="en-US" sz="1800" dirty="0"/>
          </a:p>
        </p:txBody>
      </p:sp>
      <p:pic>
        <p:nvPicPr>
          <p:cNvPr id="7168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341438"/>
            <a:ext cx="8610600" cy="453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90575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zh-CN" sz="2800" dirty="0"/>
              <a:t>填写经办人 </a:t>
            </a:r>
            <a:r>
              <a:rPr lang="zh-CN" altLang="en-US" sz="1600" dirty="0"/>
              <a:t>》</a:t>
            </a:r>
            <a:r>
              <a:rPr lang="zh-CN" altLang="zh-CN" sz="1600" dirty="0"/>
              <a:t>填写完经办人信息后（手机号码填写着急能接受到短信的），点击获取验证码。点击下一步</a:t>
            </a:r>
            <a:r>
              <a:rPr lang="zh-CN" altLang="en-US" sz="1600" dirty="0"/>
              <a:t>，在下一步的页面</a:t>
            </a:r>
            <a:r>
              <a:rPr lang="zh-CN" altLang="zh-CN" sz="1600" dirty="0"/>
              <a:t>提交授信申请</a:t>
            </a:r>
            <a:endParaRPr lang="zh-CN" altLang="zh-CN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124585"/>
            <a:ext cx="7310755" cy="481965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404_1*l_h_i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404_1*l_h_i*1_1_2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1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404_1*l_h_i*1_1_4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1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SLIDE_ITEM_CNT" val="1"/>
</p:tagLst>
</file>

<file path=ppt/tags/tag8.xml><?xml version="1.0" encoding="utf-8"?>
<p:tagLst xmlns:p="http://schemas.openxmlformats.org/presentationml/2006/main">
  <p:tag name="COMMONDATA" val="eyJoZGlkIjoiNmY2NjkzZmFlNTYyZjkyYjkxNWMyZTdhNmVkODYwNz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WPS 演示</Application>
  <PresentationFormat>全屏显示(4:3)</PresentationFormat>
  <Paragraphs>84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+mn-ea</vt:lpstr>
      <vt:lpstr>Segoe Print</vt:lpstr>
      <vt:lpstr>黑体</vt:lpstr>
      <vt:lpstr>Calibri</vt:lpstr>
      <vt:lpstr>Arial Unicode MS</vt:lpstr>
      <vt:lpstr>默认设计模板</vt:lpstr>
      <vt:lpstr>1_默认设计模板</vt:lpstr>
      <vt:lpstr>Office 主题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首页</dc:title>
  <dc:creator>kyle</dc:creator>
  <cp:lastModifiedBy>默</cp:lastModifiedBy>
  <cp:revision>82</cp:revision>
  <dcterms:created xsi:type="dcterms:W3CDTF">2019-10-22T09:10:58Z</dcterms:created>
  <dcterms:modified xsi:type="dcterms:W3CDTF">2022-06-20T01:40:58Z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A8747DDA579C4F009AA08E05E693A526</vt:lpwstr>
  </property>
</Properties>
</file>